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notesMasterIdLst>
    <p:notesMasterId r:id="rId142"/>
  </p:notesMasterIdLst>
  <p:sldIdLst>
    <p:sldId id="256" r:id="rId2"/>
    <p:sldId id="364" r:id="rId3"/>
    <p:sldId id="258" r:id="rId4"/>
    <p:sldId id="360" r:id="rId5"/>
    <p:sldId id="872" r:id="rId6"/>
    <p:sldId id="871" r:id="rId7"/>
    <p:sldId id="361" r:id="rId8"/>
    <p:sldId id="867" r:id="rId9"/>
    <p:sldId id="868" r:id="rId10"/>
    <p:sldId id="870" r:id="rId11"/>
    <p:sldId id="869" r:id="rId12"/>
    <p:sldId id="358" r:id="rId13"/>
    <p:sldId id="359" r:id="rId14"/>
    <p:sldId id="363" r:id="rId15"/>
    <p:sldId id="362" r:id="rId16"/>
    <p:sldId id="365" r:id="rId17"/>
    <p:sldId id="366" r:id="rId18"/>
    <p:sldId id="367" r:id="rId19"/>
    <p:sldId id="874" r:id="rId20"/>
    <p:sldId id="875" r:id="rId21"/>
    <p:sldId id="877" r:id="rId22"/>
    <p:sldId id="368" r:id="rId23"/>
    <p:sldId id="370" r:id="rId24"/>
    <p:sldId id="876" r:id="rId25"/>
    <p:sldId id="369" r:id="rId26"/>
    <p:sldId id="878" r:id="rId27"/>
    <p:sldId id="883" r:id="rId28"/>
    <p:sldId id="372" r:id="rId29"/>
    <p:sldId id="880" r:id="rId30"/>
    <p:sldId id="284" r:id="rId31"/>
    <p:sldId id="882" r:id="rId32"/>
    <p:sldId id="887" r:id="rId33"/>
    <p:sldId id="307" r:id="rId34"/>
    <p:sldId id="888" r:id="rId35"/>
    <p:sldId id="884" r:id="rId36"/>
    <p:sldId id="881" r:id="rId37"/>
    <p:sldId id="885" r:id="rId38"/>
    <p:sldId id="886" r:id="rId39"/>
    <p:sldId id="879" r:id="rId40"/>
    <p:sldId id="373" r:id="rId41"/>
    <p:sldId id="374" r:id="rId42"/>
    <p:sldId id="376" r:id="rId43"/>
    <p:sldId id="375" r:id="rId44"/>
    <p:sldId id="377" r:id="rId45"/>
    <p:sldId id="378" r:id="rId46"/>
    <p:sldId id="383" r:id="rId47"/>
    <p:sldId id="379" r:id="rId48"/>
    <p:sldId id="381" r:id="rId49"/>
    <p:sldId id="382" r:id="rId50"/>
    <p:sldId id="384" r:id="rId51"/>
    <p:sldId id="385" r:id="rId52"/>
    <p:sldId id="386" r:id="rId53"/>
    <p:sldId id="388" r:id="rId54"/>
    <p:sldId id="389" r:id="rId55"/>
    <p:sldId id="390" r:id="rId56"/>
    <p:sldId id="391" r:id="rId57"/>
    <p:sldId id="392" r:id="rId58"/>
    <p:sldId id="393" r:id="rId59"/>
    <p:sldId id="394" r:id="rId60"/>
    <p:sldId id="395" r:id="rId61"/>
    <p:sldId id="396" r:id="rId62"/>
    <p:sldId id="397" r:id="rId63"/>
    <p:sldId id="398" r:id="rId64"/>
    <p:sldId id="399" r:id="rId65"/>
    <p:sldId id="403" r:id="rId66"/>
    <p:sldId id="402" r:id="rId67"/>
    <p:sldId id="401" r:id="rId68"/>
    <p:sldId id="405" r:id="rId69"/>
    <p:sldId id="404" r:id="rId70"/>
    <p:sldId id="406" r:id="rId71"/>
    <p:sldId id="407" r:id="rId72"/>
    <p:sldId id="408" r:id="rId73"/>
    <p:sldId id="409" r:id="rId74"/>
    <p:sldId id="410" r:id="rId75"/>
    <p:sldId id="413" r:id="rId76"/>
    <p:sldId id="412" r:id="rId77"/>
    <p:sldId id="411" r:id="rId78"/>
    <p:sldId id="414" r:id="rId79"/>
    <p:sldId id="416" r:id="rId80"/>
    <p:sldId id="417" r:id="rId81"/>
    <p:sldId id="420" r:id="rId82"/>
    <p:sldId id="419" r:id="rId83"/>
    <p:sldId id="421" r:id="rId84"/>
    <p:sldId id="422" r:id="rId85"/>
    <p:sldId id="423" r:id="rId86"/>
    <p:sldId id="424" r:id="rId87"/>
    <p:sldId id="425" r:id="rId88"/>
    <p:sldId id="426" r:id="rId89"/>
    <p:sldId id="427" r:id="rId90"/>
    <p:sldId id="428" r:id="rId91"/>
    <p:sldId id="429" r:id="rId92"/>
    <p:sldId id="431" r:id="rId93"/>
    <p:sldId id="432" r:id="rId94"/>
    <p:sldId id="433" r:id="rId95"/>
    <p:sldId id="434" r:id="rId96"/>
    <p:sldId id="435" r:id="rId97"/>
    <p:sldId id="436" r:id="rId98"/>
    <p:sldId id="820" r:id="rId99"/>
    <p:sldId id="821" r:id="rId100"/>
    <p:sldId id="822" r:id="rId101"/>
    <p:sldId id="437" r:id="rId102"/>
    <p:sldId id="438" r:id="rId103"/>
    <p:sldId id="824" r:id="rId104"/>
    <p:sldId id="827" r:id="rId105"/>
    <p:sldId id="825" r:id="rId106"/>
    <p:sldId id="826" r:id="rId107"/>
    <p:sldId id="828" r:id="rId108"/>
    <p:sldId id="830" r:id="rId109"/>
    <p:sldId id="831" r:id="rId110"/>
    <p:sldId id="832" r:id="rId111"/>
    <p:sldId id="833" r:id="rId112"/>
    <p:sldId id="834" r:id="rId113"/>
    <p:sldId id="835" r:id="rId114"/>
    <p:sldId id="836" r:id="rId115"/>
    <p:sldId id="838" r:id="rId116"/>
    <p:sldId id="840" r:id="rId117"/>
    <p:sldId id="841" r:id="rId118"/>
    <p:sldId id="842" r:id="rId119"/>
    <p:sldId id="843" r:id="rId120"/>
    <p:sldId id="844" r:id="rId121"/>
    <p:sldId id="845" r:id="rId122"/>
    <p:sldId id="848" r:id="rId123"/>
    <p:sldId id="849" r:id="rId124"/>
    <p:sldId id="850" r:id="rId125"/>
    <p:sldId id="851" r:id="rId126"/>
    <p:sldId id="852" r:id="rId127"/>
    <p:sldId id="853" r:id="rId128"/>
    <p:sldId id="854" r:id="rId129"/>
    <p:sldId id="855" r:id="rId130"/>
    <p:sldId id="856" r:id="rId131"/>
    <p:sldId id="857" r:id="rId132"/>
    <p:sldId id="858" r:id="rId133"/>
    <p:sldId id="859" r:id="rId134"/>
    <p:sldId id="860" r:id="rId135"/>
    <p:sldId id="861" r:id="rId136"/>
    <p:sldId id="862" r:id="rId137"/>
    <p:sldId id="863" r:id="rId138"/>
    <p:sldId id="864" r:id="rId139"/>
    <p:sldId id="865" r:id="rId140"/>
    <p:sldId id="86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6423" autoAdjust="0"/>
  </p:normalViewPr>
  <p:slideViewPr>
    <p:cSldViewPr snapToGrid="0">
      <p:cViewPr varScale="1">
        <p:scale>
          <a:sx n="55" d="100"/>
          <a:sy n="55" d="100"/>
        </p:scale>
        <p:origin x="1374" y="45"/>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95008-0A8F-4336-BB96-5B7796E6C7AE}" type="datetimeFigureOut">
              <a:rPr lang="en-US" smtClean="0"/>
              <a:t>3/1/2019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48B07-0587-410C-A5C7-6F4E0FBDE142}" type="slidenum">
              <a:rPr lang="en-US" smtClean="0"/>
              <a:t>‹#›</a:t>
            </a:fld>
            <a:endParaRPr lang="en-US" dirty="0"/>
          </a:p>
        </p:txBody>
      </p:sp>
    </p:spTree>
    <p:extLst>
      <p:ext uri="{BB962C8B-B14F-4D97-AF65-F5344CB8AC3E}">
        <p14:creationId xmlns:p14="http://schemas.microsoft.com/office/powerpoint/2010/main" val="6205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a:t>
            </a:fld>
            <a:endParaRPr lang="en-US" dirty="0"/>
          </a:p>
        </p:txBody>
      </p:sp>
    </p:spTree>
    <p:extLst>
      <p:ext uri="{BB962C8B-B14F-4D97-AF65-F5344CB8AC3E}">
        <p14:creationId xmlns:p14="http://schemas.microsoft.com/office/powerpoint/2010/main" val="315433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16</a:t>
            </a:fld>
            <a:endParaRPr lang="en-US" dirty="0"/>
          </a:p>
        </p:txBody>
      </p:sp>
    </p:spTree>
    <p:extLst>
      <p:ext uri="{BB962C8B-B14F-4D97-AF65-F5344CB8AC3E}">
        <p14:creationId xmlns:p14="http://schemas.microsoft.com/office/powerpoint/2010/main" val="2997651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116</a:t>
            </a:fld>
            <a:endParaRPr lang="en-US" dirty="0"/>
          </a:p>
        </p:txBody>
      </p:sp>
    </p:spTree>
    <p:extLst>
      <p:ext uri="{BB962C8B-B14F-4D97-AF65-F5344CB8AC3E}">
        <p14:creationId xmlns:p14="http://schemas.microsoft.com/office/powerpoint/2010/main" val="26630305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117</a:t>
            </a:fld>
            <a:endParaRPr lang="en-US" dirty="0"/>
          </a:p>
        </p:txBody>
      </p:sp>
    </p:spTree>
    <p:extLst>
      <p:ext uri="{BB962C8B-B14F-4D97-AF65-F5344CB8AC3E}">
        <p14:creationId xmlns:p14="http://schemas.microsoft.com/office/powerpoint/2010/main" val="3314778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118</a:t>
            </a:fld>
            <a:endParaRPr lang="en-US" dirty="0"/>
          </a:p>
        </p:txBody>
      </p:sp>
    </p:spTree>
    <p:extLst>
      <p:ext uri="{BB962C8B-B14F-4D97-AF65-F5344CB8AC3E}">
        <p14:creationId xmlns:p14="http://schemas.microsoft.com/office/powerpoint/2010/main" val="20997723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119</a:t>
            </a:fld>
            <a:endParaRPr lang="en-US" dirty="0"/>
          </a:p>
        </p:txBody>
      </p:sp>
    </p:spTree>
    <p:extLst>
      <p:ext uri="{BB962C8B-B14F-4D97-AF65-F5344CB8AC3E}">
        <p14:creationId xmlns:p14="http://schemas.microsoft.com/office/powerpoint/2010/main" val="20333175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120</a:t>
            </a:fld>
            <a:endParaRPr lang="en-US" dirty="0"/>
          </a:p>
        </p:txBody>
      </p:sp>
    </p:spTree>
    <p:extLst>
      <p:ext uri="{BB962C8B-B14F-4D97-AF65-F5344CB8AC3E}">
        <p14:creationId xmlns:p14="http://schemas.microsoft.com/office/powerpoint/2010/main" val="30918185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121</a:t>
            </a:fld>
            <a:endParaRPr lang="en-US" dirty="0"/>
          </a:p>
        </p:txBody>
      </p:sp>
    </p:spTree>
    <p:extLst>
      <p:ext uri="{BB962C8B-B14F-4D97-AF65-F5344CB8AC3E}">
        <p14:creationId xmlns:p14="http://schemas.microsoft.com/office/powerpoint/2010/main" val="14314428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122</a:t>
            </a:fld>
            <a:endParaRPr lang="en-US" dirty="0"/>
          </a:p>
        </p:txBody>
      </p:sp>
    </p:spTree>
    <p:extLst>
      <p:ext uri="{BB962C8B-B14F-4D97-AF65-F5344CB8AC3E}">
        <p14:creationId xmlns:p14="http://schemas.microsoft.com/office/powerpoint/2010/main" val="40978979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123</a:t>
            </a:fld>
            <a:endParaRPr lang="en-US"/>
          </a:p>
        </p:txBody>
      </p:sp>
    </p:spTree>
    <p:extLst>
      <p:ext uri="{BB962C8B-B14F-4D97-AF65-F5344CB8AC3E}">
        <p14:creationId xmlns:p14="http://schemas.microsoft.com/office/powerpoint/2010/main" val="31652214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124</a:t>
            </a:fld>
            <a:endParaRPr lang="en-US" dirty="0"/>
          </a:p>
        </p:txBody>
      </p:sp>
    </p:spTree>
    <p:extLst>
      <p:ext uri="{BB962C8B-B14F-4D97-AF65-F5344CB8AC3E}">
        <p14:creationId xmlns:p14="http://schemas.microsoft.com/office/powerpoint/2010/main" val="894946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125</a:t>
            </a:fld>
            <a:endParaRPr lang="en-US" dirty="0"/>
          </a:p>
        </p:txBody>
      </p:sp>
    </p:spTree>
    <p:extLst>
      <p:ext uri="{BB962C8B-B14F-4D97-AF65-F5344CB8AC3E}">
        <p14:creationId xmlns:p14="http://schemas.microsoft.com/office/powerpoint/2010/main" val="3124571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17</a:t>
            </a:fld>
            <a:endParaRPr lang="en-US" dirty="0"/>
          </a:p>
        </p:txBody>
      </p:sp>
    </p:spTree>
    <p:extLst>
      <p:ext uri="{BB962C8B-B14F-4D97-AF65-F5344CB8AC3E}">
        <p14:creationId xmlns:p14="http://schemas.microsoft.com/office/powerpoint/2010/main" val="22890668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126</a:t>
            </a:fld>
            <a:endParaRPr lang="en-US" dirty="0"/>
          </a:p>
        </p:txBody>
      </p:sp>
    </p:spTree>
    <p:extLst>
      <p:ext uri="{BB962C8B-B14F-4D97-AF65-F5344CB8AC3E}">
        <p14:creationId xmlns:p14="http://schemas.microsoft.com/office/powerpoint/2010/main" val="17504391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127</a:t>
            </a:fld>
            <a:endParaRPr lang="en-US" dirty="0"/>
          </a:p>
        </p:txBody>
      </p:sp>
    </p:spTree>
    <p:extLst>
      <p:ext uri="{BB962C8B-B14F-4D97-AF65-F5344CB8AC3E}">
        <p14:creationId xmlns:p14="http://schemas.microsoft.com/office/powerpoint/2010/main" val="28307274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128</a:t>
            </a:fld>
            <a:endParaRPr lang="en-US" dirty="0"/>
          </a:p>
        </p:txBody>
      </p:sp>
    </p:spTree>
    <p:extLst>
      <p:ext uri="{BB962C8B-B14F-4D97-AF65-F5344CB8AC3E}">
        <p14:creationId xmlns:p14="http://schemas.microsoft.com/office/powerpoint/2010/main" val="27009757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129</a:t>
            </a:fld>
            <a:endParaRPr lang="en-US" dirty="0"/>
          </a:p>
        </p:txBody>
      </p:sp>
    </p:spTree>
    <p:extLst>
      <p:ext uri="{BB962C8B-B14F-4D97-AF65-F5344CB8AC3E}">
        <p14:creationId xmlns:p14="http://schemas.microsoft.com/office/powerpoint/2010/main" val="13714840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130</a:t>
            </a:fld>
            <a:endParaRPr lang="en-US" dirty="0"/>
          </a:p>
        </p:txBody>
      </p:sp>
    </p:spTree>
    <p:extLst>
      <p:ext uri="{BB962C8B-B14F-4D97-AF65-F5344CB8AC3E}">
        <p14:creationId xmlns:p14="http://schemas.microsoft.com/office/powerpoint/2010/main" val="19385023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131</a:t>
            </a:fld>
            <a:endParaRPr lang="en-US" dirty="0"/>
          </a:p>
        </p:txBody>
      </p:sp>
    </p:spTree>
    <p:extLst>
      <p:ext uri="{BB962C8B-B14F-4D97-AF65-F5344CB8AC3E}">
        <p14:creationId xmlns:p14="http://schemas.microsoft.com/office/powerpoint/2010/main" val="13698470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132</a:t>
            </a:fld>
            <a:endParaRPr lang="en-US" dirty="0"/>
          </a:p>
        </p:txBody>
      </p:sp>
    </p:spTree>
    <p:extLst>
      <p:ext uri="{BB962C8B-B14F-4D97-AF65-F5344CB8AC3E}">
        <p14:creationId xmlns:p14="http://schemas.microsoft.com/office/powerpoint/2010/main" val="1152789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133</a:t>
            </a:fld>
            <a:endParaRPr lang="en-US" dirty="0"/>
          </a:p>
        </p:txBody>
      </p:sp>
    </p:spTree>
    <p:extLst>
      <p:ext uri="{BB962C8B-B14F-4D97-AF65-F5344CB8AC3E}">
        <p14:creationId xmlns:p14="http://schemas.microsoft.com/office/powerpoint/2010/main" val="17833728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134</a:t>
            </a:fld>
            <a:endParaRPr lang="en-US" dirty="0"/>
          </a:p>
        </p:txBody>
      </p:sp>
    </p:spTree>
    <p:extLst>
      <p:ext uri="{BB962C8B-B14F-4D97-AF65-F5344CB8AC3E}">
        <p14:creationId xmlns:p14="http://schemas.microsoft.com/office/powerpoint/2010/main" val="4813714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135</a:t>
            </a:fld>
            <a:endParaRPr lang="en-US" dirty="0"/>
          </a:p>
        </p:txBody>
      </p:sp>
    </p:spTree>
    <p:extLst>
      <p:ext uri="{BB962C8B-B14F-4D97-AF65-F5344CB8AC3E}">
        <p14:creationId xmlns:p14="http://schemas.microsoft.com/office/powerpoint/2010/main" val="1057962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18</a:t>
            </a:fld>
            <a:endParaRPr lang="en-US" dirty="0"/>
          </a:p>
        </p:txBody>
      </p:sp>
    </p:spTree>
    <p:extLst>
      <p:ext uri="{BB962C8B-B14F-4D97-AF65-F5344CB8AC3E}">
        <p14:creationId xmlns:p14="http://schemas.microsoft.com/office/powerpoint/2010/main" val="85173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136</a:t>
            </a:fld>
            <a:endParaRPr lang="en-US" dirty="0"/>
          </a:p>
        </p:txBody>
      </p:sp>
    </p:spTree>
    <p:extLst>
      <p:ext uri="{BB962C8B-B14F-4D97-AF65-F5344CB8AC3E}">
        <p14:creationId xmlns:p14="http://schemas.microsoft.com/office/powerpoint/2010/main" val="16533748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137</a:t>
            </a:fld>
            <a:endParaRPr lang="en-US" dirty="0"/>
          </a:p>
        </p:txBody>
      </p:sp>
    </p:spTree>
    <p:extLst>
      <p:ext uri="{BB962C8B-B14F-4D97-AF65-F5344CB8AC3E}">
        <p14:creationId xmlns:p14="http://schemas.microsoft.com/office/powerpoint/2010/main" val="12010904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138</a:t>
            </a:fld>
            <a:endParaRPr lang="en-US" dirty="0"/>
          </a:p>
        </p:txBody>
      </p:sp>
    </p:spTree>
    <p:extLst>
      <p:ext uri="{BB962C8B-B14F-4D97-AF65-F5344CB8AC3E}">
        <p14:creationId xmlns:p14="http://schemas.microsoft.com/office/powerpoint/2010/main" val="24298187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139</a:t>
            </a:fld>
            <a:endParaRPr lang="en-US" dirty="0"/>
          </a:p>
        </p:txBody>
      </p:sp>
    </p:spTree>
    <p:extLst>
      <p:ext uri="{BB962C8B-B14F-4D97-AF65-F5344CB8AC3E}">
        <p14:creationId xmlns:p14="http://schemas.microsoft.com/office/powerpoint/2010/main" val="19706740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140</a:t>
            </a:fld>
            <a:endParaRPr lang="en-US" dirty="0"/>
          </a:p>
        </p:txBody>
      </p:sp>
    </p:spTree>
    <p:extLst>
      <p:ext uri="{BB962C8B-B14F-4D97-AF65-F5344CB8AC3E}">
        <p14:creationId xmlns:p14="http://schemas.microsoft.com/office/powerpoint/2010/main" val="145294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21</a:t>
            </a:fld>
            <a:endParaRPr lang="en-US" dirty="0"/>
          </a:p>
        </p:txBody>
      </p:sp>
    </p:spTree>
    <p:extLst>
      <p:ext uri="{BB962C8B-B14F-4D97-AF65-F5344CB8AC3E}">
        <p14:creationId xmlns:p14="http://schemas.microsoft.com/office/powerpoint/2010/main" val="341462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22</a:t>
            </a:fld>
            <a:endParaRPr lang="en-US" dirty="0"/>
          </a:p>
        </p:txBody>
      </p:sp>
    </p:spTree>
    <p:extLst>
      <p:ext uri="{BB962C8B-B14F-4D97-AF65-F5344CB8AC3E}">
        <p14:creationId xmlns:p14="http://schemas.microsoft.com/office/powerpoint/2010/main" val="3567669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23</a:t>
            </a:fld>
            <a:endParaRPr lang="en-US" dirty="0"/>
          </a:p>
        </p:txBody>
      </p:sp>
    </p:spTree>
    <p:extLst>
      <p:ext uri="{BB962C8B-B14F-4D97-AF65-F5344CB8AC3E}">
        <p14:creationId xmlns:p14="http://schemas.microsoft.com/office/powerpoint/2010/main" val="420762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24</a:t>
            </a:fld>
            <a:endParaRPr lang="en-US" dirty="0"/>
          </a:p>
        </p:txBody>
      </p:sp>
    </p:spTree>
    <p:extLst>
      <p:ext uri="{BB962C8B-B14F-4D97-AF65-F5344CB8AC3E}">
        <p14:creationId xmlns:p14="http://schemas.microsoft.com/office/powerpoint/2010/main" val="107942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25</a:t>
            </a:fld>
            <a:endParaRPr lang="en-US" dirty="0"/>
          </a:p>
        </p:txBody>
      </p:sp>
    </p:spTree>
    <p:extLst>
      <p:ext uri="{BB962C8B-B14F-4D97-AF65-F5344CB8AC3E}">
        <p14:creationId xmlns:p14="http://schemas.microsoft.com/office/powerpoint/2010/main" val="1828797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26</a:t>
            </a:fld>
            <a:endParaRPr lang="en-US" dirty="0"/>
          </a:p>
        </p:txBody>
      </p:sp>
    </p:spTree>
    <p:extLst>
      <p:ext uri="{BB962C8B-B14F-4D97-AF65-F5344CB8AC3E}">
        <p14:creationId xmlns:p14="http://schemas.microsoft.com/office/powerpoint/2010/main" val="4058560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28</a:t>
            </a:fld>
            <a:endParaRPr lang="en-US"/>
          </a:p>
        </p:txBody>
      </p:sp>
    </p:spTree>
    <p:extLst>
      <p:ext uri="{BB962C8B-B14F-4D97-AF65-F5344CB8AC3E}">
        <p14:creationId xmlns:p14="http://schemas.microsoft.com/office/powerpoint/2010/main" val="159376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a:t>
            </a:fld>
            <a:endParaRPr lang="en-US" dirty="0"/>
          </a:p>
        </p:txBody>
      </p:sp>
    </p:spTree>
    <p:extLst>
      <p:ext uri="{BB962C8B-B14F-4D97-AF65-F5344CB8AC3E}">
        <p14:creationId xmlns:p14="http://schemas.microsoft.com/office/powerpoint/2010/main" val="3663872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30</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33</a:t>
            </a:fld>
            <a:endParaRPr lang="en-US"/>
          </a:p>
        </p:txBody>
      </p:sp>
    </p:spTree>
    <p:extLst>
      <p:ext uri="{BB962C8B-B14F-4D97-AF65-F5344CB8AC3E}">
        <p14:creationId xmlns:p14="http://schemas.microsoft.com/office/powerpoint/2010/main" val="3129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36</a:t>
            </a:fld>
            <a:endParaRPr lang="en-US"/>
          </a:p>
        </p:txBody>
      </p:sp>
    </p:spTree>
    <p:extLst>
      <p:ext uri="{BB962C8B-B14F-4D97-AF65-F5344CB8AC3E}">
        <p14:creationId xmlns:p14="http://schemas.microsoft.com/office/powerpoint/2010/main" val="3151527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39</a:t>
            </a:fld>
            <a:endParaRPr lang="en-US"/>
          </a:p>
        </p:txBody>
      </p:sp>
    </p:spTree>
    <p:extLst>
      <p:ext uri="{BB962C8B-B14F-4D97-AF65-F5344CB8AC3E}">
        <p14:creationId xmlns:p14="http://schemas.microsoft.com/office/powerpoint/2010/main" val="2765437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40</a:t>
            </a:fld>
            <a:endParaRPr lang="en-US" dirty="0"/>
          </a:p>
        </p:txBody>
      </p:sp>
    </p:spTree>
    <p:extLst>
      <p:ext uri="{BB962C8B-B14F-4D97-AF65-F5344CB8AC3E}">
        <p14:creationId xmlns:p14="http://schemas.microsoft.com/office/powerpoint/2010/main" val="1440259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41</a:t>
            </a:fld>
            <a:endParaRPr lang="en-US" dirty="0"/>
          </a:p>
        </p:txBody>
      </p:sp>
    </p:spTree>
    <p:extLst>
      <p:ext uri="{BB962C8B-B14F-4D97-AF65-F5344CB8AC3E}">
        <p14:creationId xmlns:p14="http://schemas.microsoft.com/office/powerpoint/2010/main" val="102129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42</a:t>
            </a:fld>
            <a:endParaRPr lang="en-US" dirty="0"/>
          </a:p>
        </p:txBody>
      </p:sp>
    </p:spTree>
    <p:extLst>
      <p:ext uri="{BB962C8B-B14F-4D97-AF65-F5344CB8AC3E}">
        <p14:creationId xmlns:p14="http://schemas.microsoft.com/office/powerpoint/2010/main" val="1162308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43</a:t>
            </a:fld>
            <a:endParaRPr lang="en-US" dirty="0"/>
          </a:p>
        </p:txBody>
      </p:sp>
    </p:spTree>
    <p:extLst>
      <p:ext uri="{BB962C8B-B14F-4D97-AF65-F5344CB8AC3E}">
        <p14:creationId xmlns:p14="http://schemas.microsoft.com/office/powerpoint/2010/main" val="1231413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44</a:t>
            </a:fld>
            <a:endParaRPr lang="en-US" dirty="0"/>
          </a:p>
        </p:txBody>
      </p:sp>
    </p:spTree>
    <p:extLst>
      <p:ext uri="{BB962C8B-B14F-4D97-AF65-F5344CB8AC3E}">
        <p14:creationId xmlns:p14="http://schemas.microsoft.com/office/powerpoint/2010/main" val="1548353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45</a:t>
            </a:fld>
            <a:endParaRPr lang="en-US" dirty="0"/>
          </a:p>
        </p:txBody>
      </p:sp>
    </p:spTree>
    <p:extLst>
      <p:ext uri="{BB962C8B-B14F-4D97-AF65-F5344CB8AC3E}">
        <p14:creationId xmlns:p14="http://schemas.microsoft.com/office/powerpoint/2010/main" val="163280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3</a:t>
            </a:fld>
            <a:endParaRPr lang="en-US" dirty="0"/>
          </a:p>
        </p:txBody>
      </p:sp>
    </p:spTree>
    <p:extLst>
      <p:ext uri="{BB962C8B-B14F-4D97-AF65-F5344CB8AC3E}">
        <p14:creationId xmlns:p14="http://schemas.microsoft.com/office/powerpoint/2010/main" val="957944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46</a:t>
            </a:fld>
            <a:endParaRPr lang="en-US" dirty="0"/>
          </a:p>
        </p:txBody>
      </p:sp>
    </p:spTree>
    <p:extLst>
      <p:ext uri="{BB962C8B-B14F-4D97-AF65-F5344CB8AC3E}">
        <p14:creationId xmlns:p14="http://schemas.microsoft.com/office/powerpoint/2010/main" val="2899381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47</a:t>
            </a:fld>
            <a:endParaRPr lang="en-US" dirty="0"/>
          </a:p>
        </p:txBody>
      </p:sp>
    </p:spTree>
    <p:extLst>
      <p:ext uri="{BB962C8B-B14F-4D97-AF65-F5344CB8AC3E}">
        <p14:creationId xmlns:p14="http://schemas.microsoft.com/office/powerpoint/2010/main" val="10538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48</a:t>
            </a:fld>
            <a:endParaRPr lang="en-US" dirty="0"/>
          </a:p>
        </p:txBody>
      </p:sp>
    </p:spTree>
    <p:extLst>
      <p:ext uri="{BB962C8B-B14F-4D97-AF65-F5344CB8AC3E}">
        <p14:creationId xmlns:p14="http://schemas.microsoft.com/office/powerpoint/2010/main" val="1400679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49</a:t>
            </a:fld>
            <a:endParaRPr lang="en-US" dirty="0"/>
          </a:p>
        </p:txBody>
      </p:sp>
    </p:spTree>
    <p:extLst>
      <p:ext uri="{BB962C8B-B14F-4D97-AF65-F5344CB8AC3E}">
        <p14:creationId xmlns:p14="http://schemas.microsoft.com/office/powerpoint/2010/main" val="1087445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50</a:t>
            </a:fld>
            <a:endParaRPr lang="en-US" dirty="0"/>
          </a:p>
        </p:txBody>
      </p:sp>
    </p:spTree>
    <p:extLst>
      <p:ext uri="{BB962C8B-B14F-4D97-AF65-F5344CB8AC3E}">
        <p14:creationId xmlns:p14="http://schemas.microsoft.com/office/powerpoint/2010/main" val="385194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51</a:t>
            </a:fld>
            <a:endParaRPr lang="en-US" dirty="0"/>
          </a:p>
        </p:txBody>
      </p:sp>
    </p:spTree>
    <p:extLst>
      <p:ext uri="{BB962C8B-B14F-4D97-AF65-F5344CB8AC3E}">
        <p14:creationId xmlns:p14="http://schemas.microsoft.com/office/powerpoint/2010/main" val="94535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52</a:t>
            </a:fld>
            <a:endParaRPr lang="en-US" dirty="0"/>
          </a:p>
        </p:txBody>
      </p:sp>
    </p:spTree>
    <p:extLst>
      <p:ext uri="{BB962C8B-B14F-4D97-AF65-F5344CB8AC3E}">
        <p14:creationId xmlns:p14="http://schemas.microsoft.com/office/powerpoint/2010/main" val="2598476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53</a:t>
            </a:fld>
            <a:endParaRPr lang="en-US" dirty="0"/>
          </a:p>
        </p:txBody>
      </p:sp>
    </p:spTree>
    <p:extLst>
      <p:ext uri="{BB962C8B-B14F-4D97-AF65-F5344CB8AC3E}">
        <p14:creationId xmlns:p14="http://schemas.microsoft.com/office/powerpoint/2010/main" val="3885731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54</a:t>
            </a:fld>
            <a:endParaRPr lang="en-US" dirty="0"/>
          </a:p>
        </p:txBody>
      </p:sp>
    </p:spTree>
    <p:extLst>
      <p:ext uri="{BB962C8B-B14F-4D97-AF65-F5344CB8AC3E}">
        <p14:creationId xmlns:p14="http://schemas.microsoft.com/office/powerpoint/2010/main" val="1258065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55</a:t>
            </a:fld>
            <a:endParaRPr lang="en-US" dirty="0"/>
          </a:p>
        </p:txBody>
      </p:sp>
    </p:spTree>
    <p:extLst>
      <p:ext uri="{BB962C8B-B14F-4D97-AF65-F5344CB8AC3E}">
        <p14:creationId xmlns:p14="http://schemas.microsoft.com/office/powerpoint/2010/main" val="388395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4</a:t>
            </a:fld>
            <a:endParaRPr lang="en-US" dirty="0"/>
          </a:p>
        </p:txBody>
      </p:sp>
    </p:spTree>
    <p:extLst>
      <p:ext uri="{BB962C8B-B14F-4D97-AF65-F5344CB8AC3E}">
        <p14:creationId xmlns:p14="http://schemas.microsoft.com/office/powerpoint/2010/main" val="61535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56</a:t>
            </a:fld>
            <a:endParaRPr lang="en-US" dirty="0"/>
          </a:p>
        </p:txBody>
      </p:sp>
    </p:spTree>
    <p:extLst>
      <p:ext uri="{BB962C8B-B14F-4D97-AF65-F5344CB8AC3E}">
        <p14:creationId xmlns:p14="http://schemas.microsoft.com/office/powerpoint/2010/main" val="1985641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57</a:t>
            </a:fld>
            <a:endParaRPr lang="en-US" dirty="0"/>
          </a:p>
        </p:txBody>
      </p:sp>
    </p:spTree>
    <p:extLst>
      <p:ext uri="{BB962C8B-B14F-4D97-AF65-F5344CB8AC3E}">
        <p14:creationId xmlns:p14="http://schemas.microsoft.com/office/powerpoint/2010/main" val="387184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58</a:t>
            </a:fld>
            <a:endParaRPr lang="en-US" dirty="0"/>
          </a:p>
        </p:txBody>
      </p:sp>
    </p:spTree>
    <p:extLst>
      <p:ext uri="{BB962C8B-B14F-4D97-AF65-F5344CB8AC3E}">
        <p14:creationId xmlns:p14="http://schemas.microsoft.com/office/powerpoint/2010/main" val="2320299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59</a:t>
            </a:fld>
            <a:endParaRPr lang="en-US" dirty="0"/>
          </a:p>
        </p:txBody>
      </p:sp>
    </p:spTree>
    <p:extLst>
      <p:ext uri="{BB962C8B-B14F-4D97-AF65-F5344CB8AC3E}">
        <p14:creationId xmlns:p14="http://schemas.microsoft.com/office/powerpoint/2010/main" val="1235011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60</a:t>
            </a:fld>
            <a:endParaRPr lang="en-US"/>
          </a:p>
        </p:txBody>
      </p:sp>
    </p:spTree>
    <p:extLst>
      <p:ext uri="{BB962C8B-B14F-4D97-AF65-F5344CB8AC3E}">
        <p14:creationId xmlns:p14="http://schemas.microsoft.com/office/powerpoint/2010/main" val="3280533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61</a:t>
            </a:fld>
            <a:endParaRPr lang="en-US" dirty="0"/>
          </a:p>
        </p:txBody>
      </p:sp>
    </p:spTree>
    <p:extLst>
      <p:ext uri="{BB962C8B-B14F-4D97-AF65-F5344CB8AC3E}">
        <p14:creationId xmlns:p14="http://schemas.microsoft.com/office/powerpoint/2010/main" val="1972144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62</a:t>
            </a:fld>
            <a:endParaRPr lang="en-US" dirty="0"/>
          </a:p>
        </p:txBody>
      </p:sp>
    </p:spTree>
    <p:extLst>
      <p:ext uri="{BB962C8B-B14F-4D97-AF65-F5344CB8AC3E}">
        <p14:creationId xmlns:p14="http://schemas.microsoft.com/office/powerpoint/2010/main" val="3329627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63</a:t>
            </a:fld>
            <a:endParaRPr lang="en-US" dirty="0"/>
          </a:p>
        </p:txBody>
      </p:sp>
    </p:spTree>
    <p:extLst>
      <p:ext uri="{BB962C8B-B14F-4D97-AF65-F5344CB8AC3E}">
        <p14:creationId xmlns:p14="http://schemas.microsoft.com/office/powerpoint/2010/main" val="1474179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64</a:t>
            </a:fld>
            <a:endParaRPr lang="en-US" dirty="0"/>
          </a:p>
        </p:txBody>
      </p:sp>
    </p:spTree>
    <p:extLst>
      <p:ext uri="{BB962C8B-B14F-4D97-AF65-F5344CB8AC3E}">
        <p14:creationId xmlns:p14="http://schemas.microsoft.com/office/powerpoint/2010/main" val="2982025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65</a:t>
            </a:fld>
            <a:endParaRPr lang="en-US" dirty="0"/>
          </a:p>
        </p:txBody>
      </p:sp>
    </p:spTree>
    <p:extLst>
      <p:ext uri="{BB962C8B-B14F-4D97-AF65-F5344CB8AC3E}">
        <p14:creationId xmlns:p14="http://schemas.microsoft.com/office/powerpoint/2010/main" val="403480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7</a:t>
            </a:fld>
            <a:endParaRPr lang="en-US" dirty="0"/>
          </a:p>
        </p:txBody>
      </p:sp>
    </p:spTree>
    <p:extLst>
      <p:ext uri="{BB962C8B-B14F-4D97-AF65-F5344CB8AC3E}">
        <p14:creationId xmlns:p14="http://schemas.microsoft.com/office/powerpoint/2010/main" val="10972962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66</a:t>
            </a:fld>
            <a:endParaRPr lang="en-US" dirty="0"/>
          </a:p>
        </p:txBody>
      </p:sp>
    </p:spTree>
    <p:extLst>
      <p:ext uri="{BB962C8B-B14F-4D97-AF65-F5344CB8AC3E}">
        <p14:creationId xmlns:p14="http://schemas.microsoft.com/office/powerpoint/2010/main" val="2489888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67</a:t>
            </a:fld>
            <a:endParaRPr lang="en-US" dirty="0"/>
          </a:p>
        </p:txBody>
      </p:sp>
    </p:spTree>
    <p:extLst>
      <p:ext uri="{BB962C8B-B14F-4D97-AF65-F5344CB8AC3E}">
        <p14:creationId xmlns:p14="http://schemas.microsoft.com/office/powerpoint/2010/main" val="23501184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68</a:t>
            </a:fld>
            <a:endParaRPr lang="en-US" dirty="0"/>
          </a:p>
        </p:txBody>
      </p:sp>
    </p:spTree>
    <p:extLst>
      <p:ext uri="{BB962C8B-B14F-4D97-AF65-F5344CB8AC3E}">
        <p14:creationId xmlns:p14="http://schemas.microsoft.com/office/powerpoint/2010/main" val="649515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69</a:t>
            </a:fld>
            <a:endParaRPr lang="en-US" dirty="0"/>
          </a:p>
        </p:txBody>
      </p:sp>
    </p:spTree>
    <p:extLst>
      <p:ext uri="{BB962C8B-B14F-4D97-AF65-F5344CB8AC3E}">
        <p14:creationId xmlns:p14="http://schemas.microsoft.com/office/powerpoint/2010/main" val="3366103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70</a:t>
            </a:fld>
            <a:endParaRPr lang="en-US"/>
          </a:p>
        </p:txBody>
      </p:sp>
    </p:spTree>
    <p:extLst>
      <p:ext uri="{BB962C8B-B14F-4D97-AF65-F5344CB8AC3E}">
        <p14:creationId xmlns:p14="http://schemas.microsoft.com/office/powerpoint/2010/main" val="3982509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71</a:t>
            </a:fld>
            <a:endParaRPr lang="en-US" dirty="0"/>
          </a:p>
        </p:txBody>
      </p:sp>
    </p:spTree>
    <p:extLst>
      <p:ext uri="{BB962C8B-B14F-4D97-AF65-F5344CB8AC3E}">
        <p14:creationId xmlns:p14="http://schemas.microsoft.com/office/powerpoint/2010/main" val="2390726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72</a:t>
            </a:fld>
            <a:endParaRPr lang="en-US" dirty="0"/>
          </a:p>
        </p:txBody>
      </p:sp>
    </p:spTree>
    <p:extLst>
      <p:ext uri="{BB962C8B-B14F-4D97-AF65-F5344CB8AC3E}">
        <p14:creationId xmlns:p14="http://schemas.microsoft.com/office/powerpoint/2010/main" val="173391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73</a:t>
            </a:fld>
            <a:endParaRPr lang="en-US" dirty="0"/>
          </a:p>
        </p:txBody>
      </p:sp>
    </p:spTree>
    <p:extLst>
      <p:ext uri="{BB962C8B-B14F-4D97-AF65-F5344CB8AC3E}">
        <p14:creationId xmlns:p14="http://schemas.microsoft.com/office/powerpoint/2010/main" val="26410276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74</a:t>
            </a:fld>
            <a:endParaRPr lang="en-US" dirty="0"/>
          </a:p>
        </p:txBody>
      </p:sp>
    </p:spTree>
    <p:extLst>
      <p:ext uri="{BB962C8B-B14F-4D97-AF65-F5344CB8AC3E}">
        <p14:creationId xmlns:p14="http://schemas.microsoft.com/office/powerpoint/2010/main" val="3752255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75</a:t>
            </a:fld>
            <a:endParaRPr lang="en-US" dirty="0"/>
          </a:p>
        </p:txBody>
      </p:sp>
    </p:spTree>
    <p:extLst>
      <p:ext uri="{BB962C8B-B14F-4D97-AF65-F5344CB8AC3E}">
        <p14:creationId xmlns:p14="http://schemas.microsoft.com/office/powerpoint/2010/main" val="404546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12</a:t>
            </a:fld>
            <a:endParaRPr lang="en-US" dirty="0"/>
          </a:p>
        </p:txBody>
      </p:sp>
    </p:spTree>
    <p:extLst>
      <p:ext uri="{BB962C8B-B14F-4D97-AF65-F5344CB8AC3E}">
        <p14:creationId xmlns:p14="http://schemas.microsoft.com/office/powerpoint/2010/main" val="3009728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76</a:t>
            </a:fld>
            <a:endParaRPr lang="en-US" dirty="0"/>
          </a:p>
        </p:txBody>
      </p:sp>
    </p:spTree>
    <p:extLst>
      <p:ext uri="{BB962C8B-B14F-4D97-AF65-F5344CB8AC3E}">
        <p14:creationId xmlns:p14="http://schemas.microsoft.com/office/powerpoint/2010/main" val="3247658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77</a:t>
            </a:fld>
            <a:endParaRPr lang="en-US" dirty="0"/>
          </a:p>
        </p:txBody>
      </p:sp>
    </p:spTree>
    <p:extLst>
      <p:ext uri="{BB962C8B-B14F-4D97-AF65-F5344CB8AC3E}">
        <p14:creationId xmlns:p14="http://schemas.microsoft.com/office/powerpoint/2010/main" val="2063147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78</a:t>
            </a:fld>
            <a:endParaRPr lang="en-US" dirty="0"/>
          </a:p>
        </p:txBody>
      </p:sp>
    </p:spTree>
    <p:extLst>
      <p:ext uri="{BB962C8B-B14F-4D97-AF65-F5344CB8AC3E}">
        <p14:creationId xmlns:p14="http://schemas.microsoft.com/office/powerpoint/2010/main" val="325468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79</a:t>
            </a:fld>
            <a:endParaRPr lang="en-US" dirty="0"/>
          </a:p>
        </p:txBody>
      </p:sp>
    </p:spTree>
    <p:extLst>
      <p:ext uri="{BB962C8B-B14F-4D97-AF65-F5344CB8AC3E}">
        <p14:creationId xmlns:p14="http://schemas.microsoft.com/office/powerpoint/2010/main" val="2974148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80</a:t>
            </a:fld>
            <a:endParaRPr lang="en-US" dirty="0"/>
          </a:p>
        </p:txBody>
      </p:sp>
    </p:spTree>
    <p:extLst>
      <p:ext uri="{BB962C8B-B14F-4D97-AF65-F5344CB8AC3E}">
        <p14:creationId xmlns:p14="http://schemas.microsoft.com/office/powerpoint/2010/main" val="2398368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81</a:t>
            </a:fld>
            <a:endParaRPr lang="en-US" dirty="0"/>
          </a:p>
        </p:txBody>
      </p:sp>
    </p:spTree>
    <p:extLst>
      <p:ext uri="{BB962C8B-B14F-4D97-AF65-F5344CB8AC3E}">
        <p14:creationId xmlns:p14="http://schemas.microsoft.com/office/powerpoint/2010/main" val="600049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82</a:t>
            </a:fld>
            <a:endParaRPr lang="en-US" dirty="0"/>
          </a:p>
        </p:txBody>
      </p:sp>
    </p:spTree>
    <p:extLst>
      <p:ext uri="{BB962C8B-B14F-4D97-AF65-F5344CB8AC3E}">
        <p14:creationId xmlns:p14="http://schemas.microsoft.com/office/powerpoint/2010/main" val="26602043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83</a:t>
            </a:fld>
            <a:endParaRPr lang="en-US" dirty="0"/>
          </a:p>
        </p:txBody>
      </p:sp>
    </p:spTree>
    <p:extLst>
      <p:ext uri="{BB962C8B-B14F-4D97-AF65-F5344CB8AC3E}">
        <p14:creationId xmlns:p14="http://schemas.microsoft.com/office/powerpoint/2010/main" val="630426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84</a:t>
            </a:fld>
            <a:endParaRPr lang="en-US" dirty="0"/>
          </a:p>
        </p:txBody>
      </p:sp>
    </p:spTree>
    <p:extLst>
      <p:ext uri="{BB962C8B-B14F-4D97-AF65-F5344CB8AC3E}">
        <p14:creationId xmlns:p14="http://schemas.microsoft.com/office/powerpoint/2010/main" val="19868058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85</a:t>
            </a:fld>
            <a:endParaRPr lang="en-US"/>
          </a:p>
        </p:txBody>
      </p:sp>
    </p:spTree>
    <p:extLst>
      <p:ext uri="{BB962C8B-B14F-4D97-AF65-F5344CB8AC3E}">
        <p14:creationId xmlns:p14="http://schemas.microsoft.com/office/powerpoint/2010/main" val="1317155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13</a:t>
            </a:fld>
            <a:endParaRPr lang="en-US" dirty="0"/>
          </a:p>
        </p:txBody>
      </p:sp>
    </p:spTree>
    <p:extLst>
      <p:ext uri="{BB962C8B-B14F-4D97-AF65-F5344CB8AC3E}">
        <p14:creationId xmlns:p14="http://schemas.microsoft.com/office/powerpoint/2010/main" val="3037661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86</a:t>
            </a:fld>
            <a:endParaRPr lang="en-US" dirty="0"/>
          </a:p>
        </p:txBody>
      </p:sp>
    </p:spTree>
    <p:extLst>
      <p:ext uri="{BB962C8B-B14F-4D97-AF65-F5344CB8AC3E}">
        <p14:creationId xmlns:p14="http://schemas.microsoft.com/office/powerpoint/2010/main" val="4198882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87</a:t>
            </a:fld>
            <a:endParaRPr lang="en-US" dirty="0"/>
          </a:p>
        </p:txBody>
      </p:sp>
    </p:spTree>
    <p:extLst>
      <p:ext uri="{BB962C8B-B14F-4D97-AF65-F5344CB8AC3E}">
        <p14:creationId xmlns:p14="http://schemas.microsoft.com/office/powerpoint/2010/main" val="1839857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88</a:t>
            </a:fld>
            <a:endParaRPr lang="en-US" dirty="0"/>
          </a:p>
        </p:txBody>
      </p:sp>
    </p:spTree>
    <p:extLst>
      <p:ext uri="{BB962C8B-B14F-4D97-AF65-F5344CB8AC3E}">
        <p14:creationId xmlns:p14="http://schemas.microsoft.com/office/powerpoint/2010/main" val="12073027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89</a:t>
            </a:fld>
            <a:endParaRPr lang="en-US" dirty="0"/>
          </a:p>
        </p:txBody>
      </p:sp>
    </p:spTree>
    <p:extLst>
      <p:ext uri="{BB962C8B-B14F-4D97-AF65-F5344CB8AC3E}">
        <p14:creationId xmlns:p14="http://schemas.microsoft.com/office/powerpoint/2010/main" val="6260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90</a:t>
            </a:fld>
            <a:endParaRPr lang="en-US" dirty="0"/>
          </a:p>
        </p:txBody>
      </p:sp>
    </p:spTree>
    <p:extLst>
      <p:ext uri="{BB962C8B-B14F-4D97-AF65-F5344CB8AC3E}">
        <p14:creationId xmlns:p14="http://schemas.microsoft.com/office/powerpoint/2010/main" val="7298182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91</a:t>
            </a:fld>
            <a:endParaRPr lang="en-US" dirty="0"/>
          </a:p>
        </p:txBody>
      </p:sp>
    </p:spTree>
    <p:extLst>
      <p:ext uri="{BB962C8B-B14F-4D97-AF65-F5344CB8AC3E}">
        <p14:creationId xmlns:p14="http://schemas.microsoft.com/office/powerpoint/2010/main" val="3626459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92</a:t>
            </a:fld>
            <a:endParaRPr lang="en-US" dirty="0"/>
          </a:p>
        </p:txBody>
      </p:sp>
    </p:spTree>
    <p:extLst>
      <p:ext uri="{BB962C8B-B14F-4D97-AF65-F5344CB8AC3E}">
        <p14:creationId xmlns:p14="http://schemas.microsoft.com/office/powerpoint/2010/main" val="18136005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93</a:t>
            </a:fld>
            <a:endParaRPr lang="en-US" dirty="0"/>
          </a:p>
        </p:txBody>
      </p:sp>
    </p:spTree>
    <p:extLst>
      <p:ext uri="{BB962C8B-B14F-4D97-AF65-F5344CB8AC3E}">
        <p14:creationId xmlns:p14="http://schemas.microsoft.com/office/powerpoint/2010/main" val="1725654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94</a:t>
            </a:fld>
            <a:endParaRPr lang="en-US" dirty="0"/>
          </a:p>
        </p:txBody>
      </p:sp>
    </p:spTree>
    <p:extLst>
      <p:ext uri="{BB962C8B-B14F-4D97-AF65-F5344CB8AC3E}">
        <p14:creationId xmlns:p14="http://schemas.microsoft.com/office/powerpoint/2010/main" val="284790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95</a:t>
            </a:fld>
            <a:endParaRPr lang="en-US"/>
          </a:p>
        </p:txBody>
      </p:sp>
    </p:spTree>
    <p:extLst>
      <p:ext uri="{BB962C8B-B14F-4D97-AF65-F5344CB8AC3E}">
        <p14:creationId xmlns:p14="http://schemas.microsoft.com/office/powerpoint/2010/main" val="81701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14</a:t>
            </a:fld>
            <a:endParaRPr lang="en-US" dirty="0"/>
          </a:p>
        </p:txBody>
      </p:sp>
    </p:spTree>
    <p:extLst>
      <p:ext uri="{BB962C8B-B14F-4D97-AF65-F5344CB8AC3E}">
        <p14:creationId xmlns:p14="http://schemas.microsoft.com/office/powerpoint/2010/main" val="3325029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96</a:t>
            </a:fld>
            <a:endParaRPr lang="en-US" dirty="0"/>
          </a:p>
        </p:txBody>
      </p:sp>
    </p:spTree>
    <p:extLst>
      <p:ext uri="{BB962C8B-B14F-4D97-AF65-F5344CB8AC3E}">
        <p14:creationId xmlns:p14="http://schemas.microsoft.com/office/powerpoint/2010/main" val="11195637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97</a:t>
            </a:fld>
            <a:endParaRPr lang="en-US" dirty="0"/>
          </a:p>
        </p:txBody>
      </p:sp>
    </p:spTree>
    <p:extLst>
      <p:ext uri="{BB962C8B-B14F-4D97-AF65-F5344CB8AC3E}">
        <p14:creationId xmlns:p14="http://schemas.microsoft.com/office/powerpoint/2010/main" val="25157109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8B7C50-4952-4FDF-83DC-95D3C418C4AE}" type="slidenum">
              <a:rPr lang="en-US" smtClean="0"/>
              <a:t>98</a:t>
            </a:fld>
            <a:endParaRPr lang="en-US"/>
          </a:p>
        </p:txBody>
      </p:sp>
    </p:spTree>
    <p:extLst>
      <p:ext uri="{BB962C8B-B14F-4D97-AF65-F5344CB8AC3E}">
        <p14:creationId xmlns:p14="http://schemas.microsoft.com/office/powerpoint/2010/main" val="4112745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8B7C50-4952-4FDF-83DC-95D3C418C4AE}" type="slidenum">
              <a:rPr lang="en-US" smtClean="0"/>
              <a:t>99</a:t>
            </a:fld>
            <a:endParaRPr lang="en-US"/>
          </a:p>
        </p:txBody>
      </p:sp>
    </p:spTree>
    <p:extLst>
      <p:ext uri="{BB962C8B-B14F-4D97-AF65-F5344CB8AC3E}">
        <p14:creationId xmlns:p14="http://schemas.microsoft.com/office/powerpoint/2010/main" val="14407405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8B7C50-4952-4FDF-83DC-95D3C418C4AE}" type="slidenum">
              <a:rPr lang="en-US" smtClean="0"/>
              <a:t>100</a:t>
            </a:fld>
            <a:endParaRPr lang="en-US"/>
          </a:p>
        </p:txBody>
      </p:sp>
    </p:spTree>
    <p:extLst>
      <p:ext uri="{BB962C8B-B14F-4D97-AF65-F5344CB8AC3E}">
        <p14:creationId xmlns:p14="http://schemas.microsoft.com/office/powerpoint/2010/main" val="34200417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101</a:t>
            </a:fld>
            <a:endParaRPr lang="en-US" dirty="0"/>
          </a:p>
        </p:txBody>
      </p:sp>
    </p:spTree>
    <p:extLst>
      <p:ext uri="{BB962C8B-B14F-4D97-AF65-F5344CB8AC3E}">
        <p14:creationId xmlns:p14="http://schemas.microsoft.com/office/powerpoint/2010/main" val="1485166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102</a:t>
            </a:fld>
            <a:endParaRPr lang="en-US" dirty="0"/>
          </a:p>
        </p:txBody>
      </p:sp>
    </p:spTree>
    <p:extLst>
      <p:ext uri="{BB962C8B-B14F-4D97-AF65-F5344CB8AC3E}">
        <p14:creationId xmlns:p14="http://schemas.microsoft.com/office/powerpoint/2010/main" val="16783899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103</a:t>
            </a:fld>
            <a:endParaRPr lang="en-US" dirty="0"/>
          </a:p>
        </p:txBody>
      </p:sp>
    </p:spTree>
    <p:extLst>
      <p:ext uri="{BB962C8B-B14F-4D97-AF65-F5344CB8AC3E}">
        <p14:creationId xmlns:p14="http://schemas.microsoft.com/office/powerpoint/2010/main" val="34532132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104</a:t>
            </a:fld>
            <a:endParaRPr lang="en-US" dirty="0"/>
          </a:p>
        </p:txBody>
      </p:sp>
    </p:spTree>
    <p:extLst>
      <p:ext uri="{BB962C8B-B14F-4D97-AF65-F5344CB8AC3E}">
        <p14:creationId xmlns:p14="http://schemas.microsoft.com/office/powerpoint/2010/main" val="11009378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105</a:t>
            </a:fld>
            <a:endParaRPr lang="en-US" dirty="0"/>
          </a:p>
        </p:txBody>
      </p:sp>
    </p:spTree>
    <p:extLst>
      <p:ext uri="{BB962C8B-B14F-4D97-AF65-F5344CB8AC3E}">
        <p14:creationId xmlns:p14="http://schemas.microsoft.com/office/powerpoint/2010/main" val="1414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15</a:t>
            </a:fld>
            <a:endParaRPr lang="en-US" dirty="0"/>
          </a:p>
        </p:txBody>
      </p:sp>
    </p:spTree>
    <p:extLst>
      <p:ext uri="{BB962C8B-B14F-4D97-AF65-F5344CB8AC3E}">
        <p14:creationId xmlns:p14="http://schemas.microsoft.com/office/powerpoint/2010/main" val="3478070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106</a:t>
            </a:fld>
            <a:endParaRPr lang="en-US" dirty="0"/>
          </a:p>
        </p:txBody>
      </p:sp>
    </p:spTree>
    <p:extLst>
      <p:ext uri="{BB962C8B-B14F-4D97-AF65-F5344CB8AC3E}">
        <p14:creationId xmlns:p14="http://schemas.microsoft.com/office/powerpoint/2010/main" val="27162996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107</a:t>
            </a:fld>
            <a:endParaRPr lang="en-US" dirty="0"/>
          </a:p>
        </p:txBody>
      </p:sp>
    </p:spTree>
    <p:extLst>
      <p:ext uri="{BB962C8B-B14F-4D97-AF65-F5344CB8AC3E}">
        <p14:creationId xmlns:p14="http://schemas.microsoft.com/office/powerpoint/2010/main" val="4553672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108</a:t>
            </a:fld>
            <a:endParaRPr lang="en-US" dirty="0"/>
          </a:p>
        </p:txBody>
      </p:sp>
    </p:spTree>
    <p:extLst>
      <p:ext uri="{BB962C8B-B14F-4D97-AF65-F5344CB8AC3E}">
        <p14:creationId xmlns:p14="http://schemas.microsoft.com/office/powerpoint/2010/main" val="2472966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109</a:t>
            </a:fld>
            <a:endParaRPr lang="en-US" dirty="0"/>
          </a:p>
        </p:txBody>
      </p:sp>
    </p:spTree>
    <p:extLst>
      <p:ext uri="{BB962C8B-B14F-4D97-AF65-F5344CB8AC3E}">
        <p14:creationId xmlns:p14="http://schemas.microsoft.com/office/powerpoint/2010/main" val="29026197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110</a:t>
            </a:fld>
            <a:endParaRPr lang="en-US" dirty="0"/>
          </a:p>
        </p:txBody>
      </p:sp>
    </p:spTree>
    <p:extLst>
      <p:ext uri="{BB962C8B-B14F-4D97-AF65-F5344CB8AC3E}">
        <p14:creationId xmlns:p14="http://schemas.microsoft.com/office/powerpoint/2010/main" val="10577899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111</a:t>
            </a:fld>
            <a:endParaRPr lang="en-US" dirty="0"/>
          </a:p>
        </p:txBody>
      </p:sp>
    </p:spTree>
    <p:extLst>
      <p:ext uri="{BB962C8B-B14F-4D97-AF65-F5344CB8AC3E}">
        <p14:creationId xmlns:p14="http://schemas.microsoft.com/office/powerpoint/2010/main" val="16891512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112</a:t>
            </a:fld>
            <a:endParaRPr lang="en-US" dirty="0"/>
          </a:p>
        </p:txBody>
      </p:sp>
    </p:spTree>
    <p:extLst>
      <p:ext uri="{BB962C8B-B14F-4D97-AF65-F5344CB8AC3E}">
        <p14:creationId xmlns:p14="http://schemas.microsoft.com/office/powerpoint/2010/main" val="30174160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113</a:t>
            </a:fld>
            <a:endParaRPr lang="en-US"/>
          </a:p>
        </p:txBody>
      </p:sp>
    </p:spTree>
    <p:extLst>
      <p:ext uri="{BB962C8B-B14F-4D97-AF65-F5344CB8AC3E}">
        <p14:creationId xmlns:p14="http://schemas.microsoft.com/office/powerpoint/2010/main" val="1847043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114</a:t>
            </a:fld>
            <a:endParaRPr lang="en-US" dirty="0"/>
          </a:p>
        </p:txBody>
      </p:sp>
    </p:spTree>
    <p:extLst>
      <p:ext uri="{BB962C8B-B14F-4D97-AF65-F5344CB8AC3E}">
        <p14:creationId xmlns:p14="http://schemas.microsoft.com/office/powerpoint/2010/main" val="28899797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115</a:t>
            </a:fld>
            <a:endParaRPr lang="en-US" dirty="0"/>
          </a:p>
        </p:txBody>
      </p:sp>
    </p:spTree>
    <p:extLst>
      <p:ext uri="{BB962C8B-B14F-4D97-AF65-F5344CB8AC3E}">
        <p14:creationId xmlns:p14="http://schemas.microsoft.com/office/powerpoint/2010/main" val="492124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42B4-CEE0-4DFC-86B5-9DF30C858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E70A8E-8502-4F5C-8054-E0B55013F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80C02D-D0E5-42F7-A0C5-A73A82B92115}"/>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F17E10E4-1507-45D8-9201-EFCE7284B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76607-3F6F-448F-AD33-41E83D4D64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45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A28B-BD71-4331-A36F-D2D872C21B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63229-6B4C-4E92-AEC9-52DDBF946A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215E9-2E8E-480E-ACE0-747309C4292F}"/>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47F46DB8-6AA8-4E0D-9A78-05DB11C59A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8FC9B5-D5F8-4E8C-BE82-BE2B5EB724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931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2CC73-BD59-4284-A857-F9248E68DA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50F98-DCB2-4F0E-9774-DD37DEF3CE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53FF1-6BF8-4704-A36F-3F0BDB180918}"/>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259C49E3-5600-4C43-BEAE-991FAF5421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2EDE71-DA27-4879-993F-352BF1632FD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29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A851-F4A8-4BCF-8B3C-4079F2A3C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FB99E-43D0-49DE-8D10-1685D8BB83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90D1C-B622-4221-8E90-95230B5DEDC6}"/>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72356ECD-B91E-45F0-8AA1-FD5B120890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7EB6A-D3FD-4609-92DC-3FF340768CD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7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20D0-A479-4BCC-BBB4-D3FB419D9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07CF3-5D8D-4AAF-AFB9-8D906BD53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138815-2EEA-4896-87BE-500BA5F3C158}"/>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D7101564-5790-44A3-82E7-1D27E83FA1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B44B8E-B4D3-4307-B487-39BE74CCA0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876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2A73-789C-4919-9879-90F2452DB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4B3B0-E0DF-4FC4-B028-851C8DE2B9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AE470-A579-486F-A366-3B64D40AAC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C40FE-E986-46F6-85CE-68245897084B}"/>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6" name="Footer Placeholder 5">
            <a:extLst>
              <a:ext uri="{FF2B5EF4-FFF2-40B4-BE49-F238E27FC236}">
                <a16:creationId xmlns:a16="http://schemas.microsoft.com/office/drawing/2014/main" id="{8395C4D7-DE59-4580-85D6-969E5279DD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FA46AB-FAF5-451D-8566-5623D18FDAA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704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C82-E858-49D0-89DA-7041C8FC0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9571FB-5762-4730-A775-BBC7B1636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70552A-D157-4A8E-B926-C6E004350F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B35FAE-064E-4AB4-8692-C27A0A2E1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8D7D57-1327-46FD-B98F-2594F32B7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C5D3-4C38-40D5-9096-CCF5C627E99E}"/>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8" name="Footer Placeholder 7">
            <a:extLst>
              <a:ext uri="{FF2B5EF4-FFF2-40B4-BE49-F238E27FC236}">
                <a16:creationId xmlns:a16="http://schemas.microsoft.com/office/drawing/2014/main" id="{D905BA69-B31A-4C5B-B5B9-BF1809D3E3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EDB5EC-EB3E-4684-A81F-07FC4F7B67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675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78A-66F5-4647-ABB4-ED38FE9D5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9669-29F4-4862-93BE-5B89A3388007}"/>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4" name="Footer Placeholder 3">
            <a:extLst>
              <a:ext uri="{FF2B5EF4-FFF2-40B4-BE49-F238E27FC236}">
                <a16:creationId xmlns:a16="http://schemas.microsoft.com/office/drawing/2014/main" id="{1A794DFA-6AA6-4392-A3A2-24E7599591C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054D80-4D54-4ADB-BE59-1A8610DACDF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48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8342B-429E-40E1-AD04-00C1EDD6B49A}"/>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3" name="Footer Placeholder 2">
            <a:extLst>
              <a:ext uri="{FF2B5EF4-FFF2-40B4-BE49-F238E27FC236}">
                <a16:creationId xmlns:a16="http://schemas.microsoft.com/office/drawing/2014/main" id="{94711E70-1850-4A66-B823-0D96508D21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90B9474-37F3-45D5-890D-D1D8B49E08B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23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B0BE-0C8D-49F8-9144-F1D2D4DA6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335A99-4D09-4FC2-A426-213872FBB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D0FB7F-73C6-4121-9117-9F8E1A5FE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0242CF-E607-4AF8-B6F4-6B22D3882C73}"/>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6" name="Footer Placeholder 5">
            <a:extLst>
              <a:ext uri="{FF2B5EF4-FFF2-40B4-BE49-F238E27FC236}">
                <a16:creationId xmlns:a16="http://schemas.microsoft.com/office/drawing/2014/main" id="{4CD16E80-FCF7-47D0-8778-2B69B6092B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6B5ABF-A784-4DFD-B15B-7BC9C0561E2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99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09F3-5025-4035-821A-15FC8A756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B72E9-D966-4888-AA25-BE5EF07A5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8BD3C-B6AF-40D8-8C3C-097D3D359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5B9812-CA42-4246-ADB5-4F27E663CCA5}"/>
              </a:ext>
            </a:extLst>
          </p:cNvPr>
          <p:cNvSpPr>
            <a:spLocks noGrp="1"/>
          </p:cNvSpPr>
          <p:nvPr>
            <p:ph type="dt" sz="half" idx="10"/>
          </p:nvPr>
        </p:nvSpPr>
        <p:spPr/>
        <p:txBody>
          <a:bodyPr/>
          <a:lstStyle/>
          <a:p>
            <a:fld id="{B61BEF0D-F0BB-DE4B-95CE-6DB70DBA9567}" type="datetimeFigureOut">
              <a:rPr lang="en-US" smtClean="0"/>
              <a:pPr/>
              <a:t>3/1/2019</a:t>
            </a:fld>
            <a:endParaRPr lang="en-US" dirty="0"/>
          </a:p>
        </p:txBody>
      </p:sp>
      <p:sp>
        <p:nvSpPr>
          <p:cNvPr id="6" name="Footer Placeholder 5">
            <a:extLst>
              <a:ext uri="{FF2B5EF4-FFF2-40B4-BE49-F238E27FC236}">
                <a16:creationId xmlns:a16="http://schemas.microsoft.com/office/drawing/2014/main" id="{DE98C7A0-8C8F-423A-AC55-FC0DCA57CD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384A04-AB91-41BE-81D2-AA1BC5CBEF3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60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821D3-39E9-4CBB-8AC6-F0B7820CE3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06F2DB-A481-4CE7-91F6-D07E597E9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920B-D44C-4AFE-8FC2-5A24F8D6D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3/1/2019</a:t>
            </a:fld>
            <a:endParaRPr lang="en-US" dirty="0"/>
          </a:p>
        </p:txBody>
      </p:sp>
      <p:sp>
        <p:nvSpPr>
          <p:cNvPr id="5" name="Footer Placeholder 4">
            <a:extLst>
              <a:ext uri="{FF2B5EF4-FFF2-40B4-BE49-F238E27FC236}">
                <a16:creationId xmlns:a16="http://schemas.microsoft.com/office/drawing/2014/main" id="{D3169B90-0787-4E32-867F-BE0CABBA7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70110D-CF78-40C1-A44F-CBFA7B111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50986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tre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0907424" cy="2971801"/>
          </a:xfrm>
        </p:spPr>
        <p:txBody>
          <a:bodyPr/>
          <a:lstStyle/>
          <a:p>
            <a:pPr algn="l"/>
            <a:r>
              <a:rPr lang="en-US" dirty="0"/>
              <a:t>Design Data Intensive Application</a:t>
            </a:r>
          </a:p>
        </p:txBody>
      </p:sp>
    </p:spTree>
    <p:extLst>
      <p:ext uri="{BB962C8B-B14F-4D97-AF65-F5344CB8AC3E}">
        <p14:creationId xmlns:p14="http://schemas.microsoft.com/office/powerpoint/2010/main" val="297208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raid 5">
            <a:extLst>
              <a:ext uri="{FF2B5EF4-FFF2-40B4-BE49-F238E27FC236}">
                <a16:creationId xmlns:a16="http://schemas.microsoft.com/office/drawing/2014/main" id="{75CF5E26-B11F-4D94-BBDC-7C1F02835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696" y="452439"/>
            <a:ext cx="7044603" cy="520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0140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3303A-15D8-4CAE-A050-E79D51684F80}"/>
              </a:ext>
            </a:extLst>
          </p:cNvPr>
          <p:cNvPicPr>
            <a:picLocks noChangeAspect="1"/>
          </p:cNvPicPr>
          <p:nvPr/>
        </p:nvPicPr>
        <p:blipFill>
          <a:blip r:embed="rId3"/>
          <a:stretch>
            <a:fillRect/>
          </a:stretch>
        </p:blipFill>
        <p:spPr>
          <a:xfrm>
            <a:off x="998513" y="0"/>
            <a:ext cx="10194973" cy="6858000"/>
          </a:xfrm>
          <a:prstGeom prst="rect">
            <a:avLst/>
          </a:prstGeom>
        </p:spPr>
      </p:pic>
    </p:spTree>
    <p:extLst>
      <p:ext uri="{BB962C8B-B14F-4D97-AF65-F5344CB8AC3E}">
        <p14:creationId xmlns:p14="http://schemas.microsoft.com/office/powerpoint/2010/main" val="35994014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Read Commit</a:t>
            </a:r>
            <a:endParaRPr lang="en-US" dirty="0"/>
          </a:p>
        </p:txBody>
      </p:sp>
      <p:grpSp>
        <p:nvGrpSpPr>
          <p:cNvPr id="5" name="Group 4">
            <a:extLst>
              <a:ext uri="{FF2B5EF4-FFF2-40B4-BE49-F238E27FC236}">
                <a16:creationId xmlns:a16="http://schemas.microsoft.com/office/drawing/2014/main" id="{F66E41D9-CFC1-494E-B291-9725435CA3B9}"/>
              </a:ext>
            </a:extLst>
          </p:cNvPr>
          <p:cNvGrpSpPr/>
          <p:nvPr/>
        </p:nvGrpSpPr>
        <p:grpSpPr>
          <a:xfrm>
            <a:off x="677334" y="1539322"/>
            <a:ext cx="7945671" cy="3181534"/>
            <a:chOff x="0" y="0"/>
            <a:chExt cx="4576905" cy="1409144"/>
          </a:xfrm>
        </p:grpSpPr>
        <p:sp>
          <p:nvSpPr>
            <p:cNvPr id="6" name="Shape 20867">
              <a:extLst>
                <a:ext uri="{FF2B5EF4-FFF2-40B4-BE49-F238E27FC236}">
                  <a16:creationId xmlns:a16="http://schemas.microsoft.com/office/drawing/2014/main" id="{0873793A-59B8-4633-852C-877188C02F2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0869">
              <a:extLst>
                <a:ext uri="{FF2B5EF4-FFF2-40B4-BE49-F238E27FC236}">
                  <a16:creationId xmlns:a16="http://schemas.microsoft.com/office/drawing/2014/main" id="{F960D275-053E-46C3-A029-9E83150C11A3}"/>
                </a:ext>
              </a:extLst>
            </p:cNvPr>
            <p:cNvSpPr/>
            <p:nvPr/>
          </p:nvSpPr>
          <p:spPr>
            <a:xfrm>
              <a:off x="4576040" y="0"/>
              <a:ext cx="0" cy="1409144"/>
            </a:xfrm>
            <a:custGeom>
              <a:avLst/>
              <a:gdLst/>
              <a:ahLst/>
              <a:cxnLst/>
              <a:rect l="0" t="0" r="0" b="0"/>
              <a:pathLst>
                <a:path h="1409144">
                  <a:moveTo>
                    <a:pt x="0" y="1409144"/>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0871">
              <a:extLst>
                <a:ext uri="{FF2B5EF4-FFF2-40B4-BE49-F238E27FC236}">
                  <a16:creationId xmlns:a16="http://schemas.microsoft.com/office/drawing/2014/main" id="{E080F9E1-AA60-4630-AD45-1355488E09EC}"/>
                </a:ext>
              </a:extLst>
            </p:cNvPr>
            <p:cNvSpPr/>
            <p:nvPr/>
          </p:nvSpPr>
          <p:spPr>
            <a:xfrm>
              <a:off x="0" y="14082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0873">
              <a:extLst>
                <a:ext uri="{FF2B5EF4-FFF2-40B4-BE49-F238E27FC236}">
                  <a16:creationId xmlns:a16="http://schemas.microsoft.com/office/drawing/2014/main" id="{147CFA23-BB1B-4789-8FB9-AF1A8954F3C0}"/>
                </a:ext>
              </a:extLst>
            </p:cNvPr>
            <p:cNvSpPr/>
            <p:nvPr/>
          </p:nvSpPr>
          <p:spPr>
            <a:xfrm>
              <a:off x="865" y="0"/>
              <a:ext cx="0" cy="1409144"/>
            </a:xfrm>
            <a:custGeom>
              <a:avLst/>
              <a:gdLst/>
              <a:ahLst/>
              <a:cxnLst/>
              <a:rect l="0" t="0" r="0" b="0"/>
              <a:pathLst>
                <a:path h="1409144">
                  <a:moveTo>
                    <a:pt x="0" y="1409144"/>
                  </a:moveTo>
                  <a:lnTo>
                    <a:pt x="0" y="14090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64B174CA-476A-45F4-9EFE-33E2C86B7F98}"/>
                </a:ext>
              </a:extLst>
            </p:cNvPr>
            <p:cNvPicPr/>
            <p:nvPr/>
          </p:nvPicPr>
          <p:blipFill>
            <a:blip r:embed="rId3"/>
            <a:stretch>
              <a:fillRect/>
            </a:stretch>
          </p:blipFill>
          <p:spPr>
            <a:xfrm>
              <a:off x="93892" y="65953"/>
              <a:ext cx="4389120" cy="1267968"/>
            </a:xfrm>
            <a:prstGeom prst="rect">
              <a:avLst/>
            </a:prstGeom>
          </p:spPr>
        </p:pic>
      </p:grpSp>
      <p:sp>
        <p:nvSpPr>
          <p:cNvPr id="11" name="TextBox 10">
            <a:extLst>
              <a:ext uri="{FF2B5EF4-FFF2-40B4-BE49-F238E27FC236}">
                <a16:creationId xmlns:a16="http://schemas.microsoft.com/office/drawing/2014/main" id="{168D0833-0D11-40A5-8AF0-5B21F7E32AC6}"/>
              </a:ext>
            </a:extLst>
          </p:cNvPr>
          <p:cNvSpPr txBox="1"/>
          <p:nvPr/>
        </p:nvSpPr>
        <p:spPr>
          <a:xfrm>
            <a:off x="677334" y="5156790"/>
            <a:ext cx="3125972" cy="369332"/>
          </a:xfrm>
          <a:prstGeom prst="rect">
            <a:avLst/>
          </a:prstGeom>
          <a:noFill/>
        </p:spPr>
        <p:txBody>
          <a:bodyPr wrap="square" rtlCol="0">
            <a:spAutoFit/>
          </a:bodyPr>
          <a:lstStyle/>
          <a:p>
            <a:r>
              <a:rPr lang="en-US" dirty="0"/>
              <a:t>No dirty read, no dirty write</a:t>
            </a:r>
          </a:p>
        </p:txBody>
      </p:sp>
    </p:spTree>
    <p:extLst>
      <p:ext uri="{BB962C8B-B14F-4D97-AF65-F5344CB8AC3E}">
        <p14:creationId xmlns:p14="http://schemas.microsoft.com/office/powerpoint/2010/main" val="3571857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Snapshot Isolation and Repeatable Read</a:t>
            </a:r>
            <a:endParaRPr lang="en-US" dirty="0"/>
          </a:p>
        </p:txBody>
      </p:sp>
      <p:grpSp>
        <p:nvGrpSpPr>
          <p:cNvPr id="18" name="Group 17">
            <a:extLst>
              <a:ext uri="{FF2B5EF4-FFF2-40B4-BE49-F238E27FC236}">
                <a16:creationId xmlns:a16="http://schemas.microsoft.com/office/drawing/2014/main" id="{B006ECCD-6421-41D5-A29A-2B382FE04E0F}"/>
              </a:ext>
            </a:extLst>
          </p:cNvPr>
          <p:cNvGrpSpPr/>
          <p:nvPr/>
        </p:nvGrpSpPr>
        <p:grpSpPr>
          <a:xfrm>
            <a:off x="677335" y="1523999"/>
            <a:ext cx="7818080" cy="4228215"/>
            <a:chOff x="0" y="0"/>
            <a:chExt cx="4576905" cy="3465020"/>
          </a:xfrm>
        </p:grpSpPr>
        <p:sp>
          <p:nvSpPr>
            <p:cNvPr id="19" name="Shape 21248">
              <a:extLst>
                <a:ext uri="{FF2B5EF4-FFF2-40B4-BE49-F238E27FC236}">
                  <a16:creationId xmlns:a16="http://schemas.microsoft.com/office/drawing/2014/main" id="{811313FE-2ADC-4EC2-8685-33B47862F953}"/>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1250">
              <a:extLst>
                <a:ext uri="{FF2B5EF4-FFF2-40B4-BE49-F238E27FC236}">
                  <a16:creationId xmlns:a16="http://schemas.microsoft.com/office/drawing/2014/main" id="{B3AAA623-9717-4488-B80E-3D0693B242AC}"/>
                </a:ext>
              </a:extLst>
            </p:cNvPr>
            <p:cNvSpPr/>
            <p:nvPr/>
          </p:nvSpPr>
          <p:spPr>
            <a:xfrm>
              <a:off x="4576040" y="0"/>
              <a:ext cx="0" cy="3465020"/>
            </a:xfrm>
            <a:custGeom>
              <a:avLst/>
              <a:gdLst/>
              <a:ahLst/>
              <a:cxnLst/>
              <a:rect l="0" t="0" r="0" b="0"/>
              <a:pathLst>
                <a:path h="3465020">
                  <a:moveTo>
                    <a:pt x="0" y="346502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1252">
              <a:extLst>
                <a:ext uri="{FF2B5EF4-FFF2-40B4-BE49-F238E27FC236}">
                  <a16:creationId xmlns:a16="http://schemas.microsoft.com/office/drawing/2014/main" id="{918ADA2D-C15A-4470-8551-49E3694DFF7C}"/>
                </a:ext>
              </a:extLst>
            </p:cNvPr>
            <p:cNvSpPr/>
            <p:nvPr/>
          </p:nvSpPr>
          <p:spPr>
            <a:xfrm>
              <a:off x="0" y="34641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1254">
              <a:extLst>
                <a:ext uri="{FF2B5EF4-FFF2-40B4-BE49-F238E27FC236}">
                  <a16:creationId xmlns:a16="http://schemas.microsoft.com/office/drawing/2014/main" id="{64E38E8E-5636-45F7-AC0B-339A890920B2}"/>
                </a:ext>
              </a:extLst>
            </p:cNvPr>
            <p:cNvSpPr/>
            <p:nvPr/>
          </p:nvSpPr>
          <p:spPr>
            <a:xfrm>
              <a:off x="865" y="0"/>
              <a:ext cx="0" cy="3465020"/>
            </a:xfrm>
            <a:custGeom>
              <a:avLst/>
              <a:gdLst/>
              <a:ahLst/>
              <a:cxnLst/>
              <a:rect l="0" t="0" r="0" b="0"/>
              <a:pathLst>
                <a:path h="3465020">
                  <a:moveTo>
                    <a:pt x="0" y="3465020"/>
                  </a:moveTo>
                  <a:lnTo>
                    <a:pt x="0" y="346494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3D111535-D332-4D1C-B5D3-8A31B16D32E0}"/>
                </a:ext>
              </a:extLst>
            </p:cNvPr>
            <p:cNvPicPr/>
            <p:nvPr/>
          </p:nvPicPr>
          <p:blipFill>
            <a:blip r:embed="rId3"/>
            <a:stretch>
              <a:fillRect/>
            </a:stretch>
          </p:blipFill>
          <p:spPr>
            <a:xfrm>
              <a:off x="93892" y="65952"/>
              <a:ext cx="4389120" cy="3323844"/>
            </a:xfrm>
            <a:prstGeom prst="rect">
              <a:avLst/>
            </a:prstGeom>
          </p:spPr>
        </p:pic>
      </p:grpSp>
      <p:sp>
        <p:nvSpPr>
          <p:cNvPr id="3" name="TextBox 2">
            <a:extLst>
              <a:ext uri="{FF2B5EF4-FFF2-40B4-BE49-F238E27FC236}">
                <a16:creationId xmlns:a16="http://schemas.microsoft.com/office/drawing/2014/main" id="{08969D66-CCFB-4B44-A725-C01854486408}"/>
              </a:ext>
            </a:extLst>
          </p:cNvPr>
          <p:cNvSpPr txBox="1"/>
          <p:nvPr/>
        </p:nvSpPr>
        <p:spPr>
          <a:xfrm>
            <a:off x="677333" y="5986130"/>
            <a:ext cx="7095061" cy="338554"/>
          </a:xfrm>
          <a:prstGeom prst="rect">
            <a:avLst/>
          </a:prstGeom>
          <a:noFill/>
        </p:spPr>
        <p:txBody>
          <a:bodyPr wrap="square" rtlCol="0">
            <a:spAutoFit/>
          </a:bodyPr>
          <a:lstStyle/>
          <a:p>
            <a:r>
              <a:rPr lang="en-US" sz="1600" dirty="0"/>
              <a:t>Implementing snapshot isolation using multi-version objects.</a:t>
            </a:r>
          </a:p>
        </p:txBody>
      </p:sp>
    </p:spTree>
    <p:extLst>
      <p:ext uri="{BB962C8B-B14F-4D97-AF65-F5344CB8AC3E}">
        <p14:creationId xmlns:p14="http://schemas.microsoft.com/office/powerpoint/2010/main" val="2014533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Snapshot Isolation and Repeatable Read</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3108543"/>
          </a:xfrm>
          <a:prstGeom prst="rect">
            <a:avLst/>
          </a:prstGeom>
          <a:noFill/>
        </p:spPr>
        <p:txBody>
          <a:bodyPr wrap="square" rtlCol="0">
            <a:spAutoFit/>
          </a:bodyPr>
          <a:lstStyle/>
          <a:p>
            <a:pPr lvl="0" fontAlgn="base"/>
            <a:r>
              <a:rPr lang="en-US" sz="1600" dirty="0"/>
              <a:t>1. At the start of each transaction, the database makes a list of all the other transactions that are in progress (not yet committed or aborted) at that time. Any writes that those transactions have made are ignored, even if the transactions subsequently commit.</a:t>
            </a:r>
          </a:p>
          <a:p>
            <a:pPr lvl="0" fontAlgn="base"/>
            <a:endParaRPr lang="en-US" dirty="0"/>
          </a:p>
          <a:p>
            <a:pPr lvl="0" fontAlgn="base"/>
            <a:r>
              <a:rPr lang="en-US" sz="1600" dirty="0"/>
              <a:t>2. Any writes made by aborted transactions are ignored.</a:t>
            </a:r>
          </a:p>
          <a:p>
            <a:pPr lvl="0" fontAlgn="base"/>
            <a:endParaRPr lang="en-US" sz="1600" dirty="0"/>
          </a:p>
          <a:p>
            <a:pPr lvl="0" fontAlgn="base"/>
            <a:r>
              <a:rPr lang="en-US" sz="1600" dirty="0"/>
              <a:t>3. Any writes made by transactions with a later transaction ID (i.e., which started after the current transaction started) are ignored, regardless of whether those transactions have committed.</a:t>
            </a:r>
          </a:p>
          <a:p>
            <a:pPr lvl="0" fontAlgn="base"/>
            <a:endParaRPr lang="en-US" sz="1600" dirty="0"/>
          </a:p>
          <a:p>
            <a:pPr lvl="0" fontAlgn="base"/>
            <a:r>
              <a:rPr lang="en-US" sz="1600" dirty="0"/>
              <a:t>4. All other writes are visible to the application’s queries.</a:t>
            </a:r>
          </a:p>
        </p:txBody>
      </p:sp>
    </p:spTree>
    <p:extLst>
      <p:ext uri="{BB962C8B-B14F-4D97-AF65-F5344CB8AC3E}">
        <p14:creationId xmlns:p14="http://schemas.microsoft.com/office/powerpoint/2010/main" val="4061993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Write Conflict</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2554545"/>
          </a:xfrm>
          <a:prstGeom prst="rect">
            <a:avLst/>
          </a:prstGeom>
          <a:noFill/>
        </p:spPr>
        <p:txBody>
          <a:bodyPr wrap="square" rtlCol="0">
            <a:spAutoFit/>
          </a:bodyPr>
          <a:lstStyle/>
          <a:p>
            <a:pPr marL="285750" lvl="0" indent="-285750" fontAlgn="base">
              <a:buFont typeface="Wingdings" panose="05000000000000000000" pitchFamily="2" charset="2"/>
              <a:buChar char="Ø"/>
            </a:pPr>
            <a:r>
              <a:rPr lang="en-US" sz="1600" dirty="0"/>
              <a:t>Incrementing a counter or updating an account balance (requires reading the current value, calculating the new value, and writing back the updated value)</a:t>
            </a:r>
          </a:p>
          <a:p>
            <a:pPr marL="285750" lvl="0" indent="-285750" fontAlgn="base">
              <a:buFont typeface="Wingdings" panose="05000000000000000000" pitchFamily="2" charset="2"/>
              <a:buChar char="Ø"/>
            </a:pPr>
            <a:endParaRPr lang="en-US" sz="1600" dirty="0"/>
          </a:p>
          <a:p>
            <a:pPr marL="285750" lvl="0" indent="-285750" fontAlgn="base">
              <a:buFont typeface="Wingdings" panose="05000000000000000000" pitchFamily="2" charset="2"/>
              <a:buChar char="Ø"/>
            </a:pPr>
            <a:r>
              <a:rPr lang="en-US" sz="1600" dirty="0"/>
              <a:t>Making a local change to a complex value, e.g., adding an element to a list within a JSON document (requires parsing the document, making the change, and writing back the modified document)</a:t>
            </a:r>
          </a:p>
          <a:p>
            <a:pPr marL="285750" lvl="0" indent="-285750" fontAlgn="base">
              <a:buFont typeface="Wingdings" panose="05000000000000000000" pitchFamily="2" charset="2"/>
              <a:buChar char="Ø"/>
            </a:pPr>
            <a:endParaRPr lang="en-US" sz="1600" dirty="0"/>
          </a:p>
          <a:p>
            <a:pPr marL="285750" lvl="0" indent="-285750" fontAlgn="base">
              <a:buFont typeface="Wingdings" panose="05000000000000000000" pitchFamily="2" charset="2"/>
              <a:buChar char="Ø"/>
            </a:pPr>
            <a:r>
              <a:rPr lang="en-US" sz="1600" dirty="0"/>
              <a:t>Two users editing a wiki page at the same time, where each user saves their changes by sending the entire page contents to the server, overwriting whatever is currently in the database</a:t>
            </a:r>
          </a:p>
        </p:txBody>
      </p:sp>
    </p:spTree>
    <p:extLst>
      <p:ext uri="{BB962C8B-B14F-4D97-AF65-F5344CB8AC3E}">
        <p14:creationId xmlns:p14="http://schemas.microsoft.com/office/powerpoint/2010/main" val="1487019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Preventing Lost Updates</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524000"/>
            <a:ext cx="8080745" cy="5440335"/>
          </a:xfrm>
          <a:prstGeom prst="rect">
            <a:avLst/>
          </a:prstGeom>
          <a:noFill/>
        </p:spPr>
        <p:txBody>
          <a:bodyPr wrap="square" rtlCol="0">
            <a:spAutoFit/>
          </a:bodyPr>
          <a:lstStyle/>
          <a:p>
            <a:pPr marL="342900" lvl="0" indent="-342900">
              <a:spcBef>
                <a:spcPts val="1000"/>
              </a:spcBef>
              <a:buClr>
                <a:srgbClr val="90C226"/>
              </a:buClr>
              <a:buSzPct val="80000"/>
              <a:buFont typeface="Wingdings 3" charset="2"/>
              <a:buChar char=""/>
            </a:pPr>
            <a:r>
              <a:rPr lang="en-US" b="1" dirty="0">
                <a:solidFill>
                  <a:prstClr val="black"/>
                </a:solidFill>
              </a:rPr>
              <a:t>Atomic</a:t>
            </a:r>
            <a:r>
              <a:rPr lang="en-US" b="1" dirty="0"/>
              <a:t> write operations</a:t>
            </a:r>
          </a:p>
          <a:p>
            <a:pPr lvl="1">
              <a:spcBef>
                <a:spcPts val="1000"/>
              </a:spcBef>
              <a:buClr>
                <a:srgbClr val="90C226"/>
              </a:buClr>
              <a:buSzPct val="80000"/>
            </a:pPr>
            <a:r>
              <a:rPr lang="en-US" sz="1400" b="1" dirty="0">
                <a:solidFill>
                  <a:srgbClr val="006699"/>
                </a:solidFill>
                <a:latin typeface="Courier New" panose="02070309020205020404" pitchFamily="49" charset="0"/>
                <a:ea typeface="Courier New" panose="02070309020205020404" pitchFamily="49" charset="0"/>
              </a:rPr>
              <a:t>UPDATE</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counters</a:t>
            </a: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SET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value</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value</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FF6600"/>
                </a:solidFill>
                <a:latin typeface="Courier New" panose="02070309020205020404" pitchFamily="49" charset="0"/>
                <a:ea typeface="Courier New" panose="02070309020205020404" pitchFamily="49" charset="0"/>
              </a:rPr>
              <a:t>1</a:t>
            </a: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WHERE</a:t>
            </a: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key</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CC3300"/>
                </a:solidFill>
                <a:latin typeface="Courier New" panose="02070309020205020404" pitchFamily="49" charset="0"/>
                <a:ea typeface="Courier New" panose="02070309020205020404" pitchFamily="49" charset="0"/>
              </a:rPr>
              <a:t>'foo'</a:t>
            </a:r>
            <a:r>
              <a:rPr lang="en-US" sz="1400" dirty="0">
                <a:solidFill>
                  <a:srgbClr val="000000"/>
                </a:solidFill>
                <a:latin typeface="Courier New" panose="02070309020205020404" pitchFamily="49" charset="0"/>
                <a:ea typeface="Courier New" panose="02070309020205020404" pitchFamily="49" charset="0"/>
              </a:rPr>
              <a:t>;</a:t>
            </a:r>
            <a:endParaRPr lang="en-US" sz="1400" dirty="0">
              <a:solidFill>
                <a:srgbClr val="000000"/>
              </a:solidFill>
              <a:latin typeface="Times New Roman" panose="02020603050405020304" pitchFamily="18" charset="0"/>
              <a:ea typeface="Times New Roman" panose="02020603050405020304" pitchFamily="18" charset="0"/>
            </a:endParaRPr>
          </a:p>
          <a:p>
            <a:pPr marL="342900" indent="-342900">
              <a:spcBef>
                <a:spcPts val="1000"/>
              </a:spcBef>
              <a:buClr>
                <a:srgbClr val="90C226"/>
              </a:buClr>
              <a:buSzPct val="80000"/>
              <a:buFont typeface="Wingdings 3" charset="2"/>
              <a:buChar char=""/>
            </a:pPr>
            <a:r>
              <a:rPr lang="en-US" b="1" dirty="0"/>
              <a:t>Explicit locking</a:t>
            </a:r>
          </a:p>
          <a:p>
            <a:pPr>
              <a:spcBef>
                <a:spcPts val="1000"/>
              </a:spcBef>
              <a:buClr>
                <a:srgbClr val="90C226"/>
              </a:buClr>
              <a:buSzPct val="80000"/>
            </a:pPr>
            <a:r>
              <a:rPr lang="en-US" altLang="en-US" sz="16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BEGIN</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000088"/>
                </a:solidFill>
                <a:latin typeface="Courier New" panose="02070309020205020404" pitchFamily="49" charset="0"/>
                <a:ea typeface="Courier New" panose="02070309020205020404" pitchFamily="49" charset="0"/>
                <a:cs typeface="Courier New" panose="02070309020205020404" pitchFamily="49" charset="0"/>
              </a:rPr>
              <a:t>TRANSACTION</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a:t>
            </a:r>
            <a:endParaRPr lang="en-US" altLang="en-US" sz="1400" dirty="0">
              <a:solidFill>
                <a:prstClr val="black"/>
              </a:solidFill>
              <a:latin typeface="Courier New" panose="02070309020205020404" pitchFamily="49" charset="0"/>
              <a:cs typeface="Courier New" panose="02070309020205020404" pitchFamily="49" charset="0"/>
            </a:endParaRPr>
          </a:p>
          <a:p>
            <a:pPr lvl="1" defTabSz="914400" eaLnBrk="0" fontAlgn="base" hangingPunct="0">
              <a:spcBef>
                <a:spcPct val="0"/>
              </a:spcBef>
              <a:spcAft>
                <a:spcPct val="0"/>
              </a:spcAft>
            </a:pP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SELECT</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555555"/>
                </a:solidFill>
                <a:latin typeface="Courier New" panose="02070309020205020404" pitchFamily="49" charset="0"/>
                <a:ea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FROM</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000088"/>
                </a:solidFill>
                <a:latin typeface="Courier New" panose="02070309020205020404" pitchFamily="49" charset="0"/>
                <a:ea typeface="Courier New" panose="02070309020205020404" pitchFamily="49" charset="0"/>
                <a:cs typeface="Courier New" panose="02070309020205020404" pitchFamily="49" charset="0"/>
              </a:rPr>
              <a:t>figures</a:t>
            </a:r>
            <a:endParaRPr lang="en-US" altLang="en-US" sz="1400" dirty="0">
              <a:solidFill>
                <a:prstClr val="black"/>
              </a:solidFill>
              <a:latin typeface="Courier New" panose="02070309020205020404" pitchFamily="49" charset="0"/>
              <a:cs typeface="Courier New" panose="02070309020205020404" pitchFamily="49" charset="0"/>
            </a:endParaRPr>
          </a:p>
          <a:p>
            <a:pPr lvl="1" defTabSz="914400" eaLnBrk="0" fontAlgn="base" hangingPunct="0">
              <a:spcBef>
                <a:spcPct val="0"/>
              </a:spcBef>
              <a:spcAft>
                <a:spcPct val="0"/>
              </a:spcAft>
            </a:pP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WHERE</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000088"/>
                </a:solidFill>
                <a:latin typeface="Courier New" panose="02070309020205020404" pitchFamily="49" charset="0"/>
                <a:ea typeface="Courier New" panose="02070309020205020404" pitchFamily="49" charset="0"/>
                <a:cs typeface="Courier New" panose="02070309020205020404" pitchFamily="49" charset="0"/>
              </a:rPr>
              <a:t>name</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555555"/>
                </a:solidFill>
                <a:latin typeface="Courier New" panose="02070309020205020404" pitchFamily="49" charset="0"/>
                <a:ea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CC3300"/>
                </a:solidFill>
                <a:latin typeface="Courier New" panose="02070309020205020404" pitchFamily="49" charset="0"/>
                <a:ea typeface="Courier New" panose="02070309020205020404" pitchFamily="49" charset="0"/>
                <a:cs typeface="Courier New" panose="02070309020205020404" pitchFamily="49" charset="0"/>
              </a:rPr>
              <a:t>'robot'</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AND</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err="1">
                <a:solidFill>
                  <a:srgbClr val="000088"/>
                </a:solidFill>
                <a:latin typeface="Courier New" panose="02070309020205020404" pitchFamily="49" charset="0"/>
                <a:ea typeface="Courier New" panose="02070309020205020404" pitchFamily="49" charset="0"/>
                <a:cs typeface="Courier New" panose="02070309020205020404" pitchFamily="49" charset="0"/>
              </a:rPr>
              <a:t>game_id</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555555"/>
                </a:solidFill>
                <a:latin typeface="Courier New" panose="02070309020205020404" pitchFamily="49" charset="0"/>
                <a:ea typeface="Courier New" panose="02070309020205020404" pitchFamily="49" charset="0"/>
                <a:cs typeface="Courier New" panose="02070309020205020404" pitchFamily="49" charset="0"/>
              </a:rPr>
              <a:t>=</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dirty="0">
                <a:solidFill>
                  <a:srgbClr val="FF6600"/>
                </a:solidFill>
                <a:latin typeface="Courier New" panose="02070309020205020404" pitchFamily="49" charset="0"/>
                <a:ea typeface="Courier New" panose="02070309020205020404" pitchFamily="49" charset="0"/>
                <a:cs typeface="Courier New" panose="02070309020205020404" pitchFamily="49" charset="0"/>
              </a:rPr>
              <a:t>222</a:t>
            </a:r>
            <a:endParaRPr lang="en-US" altLang="en-US" sz="1400" dirty="0">
              <a:solidFill>
                <a:prstClr val="black"/>
              </a:solidFill>
              <a:latin typeface="Courier New" panose="02070309020205020404" pitchFamily="49" charset="0"/>
              <a:cs typeface="Courier New" panose="02070309020205020404" pitchFamily="49" charset="0"/>
            </a:endParaRPr>
          </a:p>
          <a:p>
            <a:pPr lvl="1" defTabSz="914400" eaLnBrk="0" fontAlgn="base" hangingPunct="0">
              <a:spcBef>
                <a:spcPct val="0"/>
              </a:spcBef>
              <a:spcAft>
                <a:spcPct val="0"/>
              </a:spcAft>
            </a:pP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FOR</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r>
              <a:rPr lang="en-US" altLang="en-US" sz="1400" b="1" dirty="0">
                <a:solidFill>
                  <a:srgbClr val="006699"/>
                </a:solidFill>
                <a:latin typeface="Courier New" panose="02070309020205020404" pitchFamily="49" charset="0"/>
                <a:ea typeface="Courier New" panose="02070309020205020404" pitchFamily="49" charset="0"/>
                <a:cs typeface="Courier New" panose="02070309020205020404" pitchFamily="49" charset="0"/>
              </a:rPr>
              <a:t>UPDATE</a:t>
            </a:r>
            <a:r>
              <a:rPr lang="en-US" altLang="en-US" sz="1400" dirty="0">
                <a:solidFill>
                  <a:srgbClr val="000000"/>
                </a:solidFill>
                <a:latin typeface="Courier New" panose="02070309020205020404" pitchFamily="49" charset="0"/>
                <a:ea typeface="Courier New" panose="02070309020205020404" pitchFamily="49" charset="0"/>
                <a:cs typeface="Courier New" panose="02070309020205020404" pitchFamily="49" charset="0"/>
              </a:rPr>
              <a:t>; </a:t>
            </a:r>
            <a:endParaRPr lang="en-US" altLang="en-US" sz="1400" dirty="0">
              <a:solidFill>
                <a:prstClr val="black"/>
              </a:solidFill>
              <a:latin typeface="Courier New" panose="02070309020205020404" pitchFamily="49" charset="0"/>
              <a:cs typeface="Courier New" panose="02070309020205020404" pitchFamily="49" charset="0"/>
            </a:endParaRPr>
          </a:p>
          <a:p>
            <a:pPr marL="342900" indent="-342900">
              <a:spcBef>
                <a:spcPts val="1000"/>
              </a:spcBef>
              <a:buClr>
                <a:srgbClr val="90C226"/>
              </a:buClr>
              <a:buSzPct val="80000"/>
              <a:buFont typeface="Wingdings 3" charset="2"/>
              <a:buChar char=""/>
            </a:pPr>
            <a:r>
              <a:rPr lang="en-US" b="1" dirty="0"/>
              <a:t>Automatically detecting lost updates</a:t>
            </a:r>
          </a:p>
          <a:p>
            <a:pPr lvl="1">
              <a:spcBef>
                <a:spcPts val="1000"/>
              </a:spcBef>
              <a:buClr>
                <a:srgbClr val="90C226"/>
              </a:buClr>
              <a:buSzPct val="80000"/>
            </a:pPr>
            <a:r>
              <a:rPr lang="en-US" sz="1600" dirty="0"/>
              <a:t>When conflict detected retry read-modify-write cycle</a:t>
            </a:r>
          </a:p>
          <a:p>
            <a:pPr marL="342900" indent="-342900">
              <a:spcBef>
                <a:spcPts val="1000"/>
              </a:spcBef>
              <a:buClr>
                <a:srgbClr val="90C226"/>
              </a:buClr>
              <a:buSzPct val="80000"/>
              <a:buFont typeface="Wingdings 3" charset="2"/>
              <a:buChar char=""/>
            </a:pPr>
            <a:r>
              <a:rPr lang="en-US" b="1" dirty="0"/>
              <a:t>Compare-and-set</a:t>
            </a:r>
          </a:p>
          <a:p>
            <a:pPr marL="222250" indent="-6350">
              <a:lnSpc>
                <a:spcPct val="105000"/>
              </a:lnSpc>
              <a:spcAft>
                <a:spcPts val="15"/>
              </a:spcAft>
            </a:pPr>
            <a:r>
              <a:rPr lang="en-US" sz="1400" i="1" dirty="0">
                <a:solidFill>
                  <a:srgbClr val="35586C"/>
                </a:solidFill>
                <a:latin typeface="Courier New" panose="02070309020205020404" pitchFamily="49" charset="0"/>
                <a:ea typeface="Courier New" panose="02070309020205020404" pitchFamily="49" charset="0"/>
              </a:rPr>
              <a:t>-- This may or may not be safe, depending on the database implementation</a:t>
            </a:r>
            <a:endParaRPr lang="en-US" dirty="0">
              <a:solidFill>
                <a:srgbClr val="000000"/>
              </a:solidFill>
              <a:latin typeface="Times New Roman" panose="02020603050405020304" pitchFamily="18" charset="0"/>
              <a:ea typeface="Times New Roman" panose="02020603050405020304" pitchFamily="18" charset="0"/>
            </a:endParaRPr>
          </a:p>
          <a:p>
            <a:pPr marL="222250" indent="-6350">
              <a:lnSpc>
                <a:spcPct val="105000"/>
              </a:lnSpc>
              <a:spcAft>
                <a:spcPts val="15"/>
              </a:spcAft>
            </a:pPr>
            <a:r>
              <a:rPr lang="en-US" sz="1400" b="1" dirty="0">
                <a:solidFill>
                  <a:srgbClr val="006699"/>
                </a:solidFill>
                <a:latin typeface="Courier New" panose="02070309020205020404" pitchFamily="49" charset="0"/>
                <a:ea typeface="Courier New" panose="02070309020205020404" pitchFamily="49" charset="0"/>
              </a:rPr>
              <a:t>UPDATE</a:t>
            </a:r>
            <a:r>
              <a:rPr lang="en-US" sz="1400" dirty="0">
                <a:solidFill>
                  <a:srgbClr val="000000"/>
                </a:solidFill>
                <a:latin typeface="Courier New" panose="02070309020205020404" pitchFamily="49" charset="0"/>
                <a:ea typeface="Courier New" panose="02070309020205020404" pitchFamily="49" charset="0"/>
              </a:rPr>
              <a:t> </a:t>
            </a:r>
            <a:r>
              <a:rPr lang="en-US" sz="1400" dirty="0" err="1">
                <a:solidFill>
                  <a:srgbClr val="000088"/>
                </a:solidFill>
                <a:latin typeface="Courier New" panose="02070309020205020404" pitchFamily="49" charset="0"/>
                <a:ea typeface="Courier New" panose="02070309020205020404" pitchFamily="49" charset="0"/>
              </a:rPr>
              <a:t>wiki_pages</a:t>
            </a: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SET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content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CC3300"/>
                </a:solidFill>
                <a:latin typeface="Courier New" panose="02070309020205020404" pitchFamily="49" charset="0"/>
                <a:ea typeface="Courier New" panose="02070309020205020404" pitchFamily="49" charset="0"/>
              </a:rPr>
              <a:t>'new content'</a:t>
            </a:r>
            <a:endParaRPr lang="en-US" dirty="0">
              <a:solidFill>
                <a:srgbClr val="000000"/>
              </a:solidFill>
              <a:latin typeface="Times New Roman" panose="02020603050405020304" pitchFamily="18" charset="0"/>
              <a:ea typeface="Times New Roman" panose="02020603050405020304" pitchFamily="18" charset="0"/>
            </a:endParaRPr>
          </a:p>
          <a:p>
            <a:pPr marL="212725" indent="-6350">
              <a:lnSpc>
                <a:spcPct val="107000"/>
              </a:lnSpc>
              <a:spcAft>
                <a:spcPts val="765"/>
              </a:spcAft>
            </a:pP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WHERE</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id</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FF6600"/>
                </a:solidFill>
                <a:latin typeface="Courier New" panose="02070309020205020404" pitchFamily="49" charset="0"/>
                <a:ea typeface="Courier New" panose="02070309020205020404" pitchFamily="49" charset="0"/>
              </a:rPr>
              <a:t>1234</a:t>
            </a:r>
            <a:r>
              <a:rPr lang="en-US" sz="1400" dirty="0">
                <a:solidFill>
                  <a:srgbClr val="000000"/>
                </a:solidFill>
                <a:latin typeface="Courier New" panose="02070309020205020404" pitchFamily="49" charset="0"/>
                <a:ea typeface="Courier New" panose="02070309020205020404" pitchFamily="49" charset="0"/>
              </a:rPr>
              <a:t> </a:t>
            </a:r>
            <a:r>
              <a:rPr lang="en-US" sz="1400" b="1" dirty="0">
                <a:solidFill>
                  <a:srgbClr val="006699"/>
                </a:solidFill>
                <a:latin typeface="Courier New" panose="02070309020205020404" pitchFamily="49" charset="0"/>
                <a:ea typeface="Courier New" panose="02070309020205020404" pitchFamily="49" charset="0"/>
              </a:rPr>
              <a:t>AND</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000088"/>
                </a:solidFill>
                <a:latin typeface="Courier New" panose="02070309020205020404" pitchFamily="49" charset="0"/>
                <a:ea typeface="Courier New" panose="02070309020205020404" pitchFamily="49" charset="0"/>
              </a:rPr>
              <a:t>content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555555"/>
                </a:solidFill>
                <a:latin typeface="Courier New" panose="02070309020205020404" pitchFamily="49" charset="0"/>
                <a:ea typeface="Courier New" panose="02070309020205020404" pitchFamily="49" charset="0"/>
              </a:rPr>
              <a:t>=</a:t>
            </a:r>
            <a:r>
              <a:rPr lang="en-US" sz="1400" dirty="0">
                <a:solidFill>
                  <a:srgbClr val="000000"/>
                </a:solidFill>
                <a:latin typeface="Courier New" panose="02070309020205020404" pitchFamily="49" charset="0"/>
                <a:ea typeface="Courier New" panose="02070309020205020404" pitchFamily="49" charset="0"/>
              </a:rPr>
              <a:t> </a:t>
            </a:r>
            <a:r>
              <a:rPr lang="en-US" sz="1400" dirty="0">
                <a:solidFill>
                  <a:srgbClr val="CC3300"/>
                </a:solidFill>
                <a:latin typeface="Courier New" panose="02070309020205020404" pitchFamily="49" charset="0"/>
                <a:ea typeface="Courier New" panose="02070309020205020404" pitchFamily="49" charset="0"/>
              </a:rPr>
              <a:t>'old content’</a:t>
            </a:r>
            <a:r>
              <a:rPr lang="en-US" sz="1400" dirty="0">
                <a:solidFill>
                  <a:srgbClr val="000000"/>
                </a:solidFill>
                <a:latin typeface="Courier New" panose="02070309020205020404" pitchFamily="49" charset="0"/>
                <a:ea typeface="Courier New" panose="02070309020205020404" pitchFamily="49" charset="0"/>
              </a:rPr>
              <a:t>;</a:t>
            </a:r>
          </a:p>
          <a:p>
            <a:pPr marL="342900" indent="-342900">
              <a:lnSpc>
                <a:spcPct val="107000"/>
              </a:lnSpc>
              <a:spcBef>
                <a:spcPts val="1000"/>
              </a:spcBef>
              <a:spcAft>
                <a:spcPts val="765"/>
              </a:spcAft>
              <a:buClr>
                <a:srgbClr val="90C226"/>
              </a:buClr>
              <a:buSzPct val="80000"/>
              <a:buFont typeface="Wingdings 3" charset="2"/>
              <a:buChar char=""/>
            </a:pPr>
            <a:r>
              <a:rPr lang="en-US" b="1" dirty="0"/>
              <a:t>Conflict resolution and replication</a:t>
            </a:r>
          </a:p>
          <a:p>
            <a:pPr marL="800100" lvl="1" indent="-342900">
              <a:lnSpc>
                <a:spcPct val="107000"/>
              </a:lnSpc>
              <a:spcBef>
                <a:spcPts val="1000"/>
              </a:spcBef>
              <a:spcAft>
                <a:spcPts val="765"/>
              </a:spcAft>
              <a:buClr>
                <a:srgbClr val="90C226"/>
              </a:buClr>
              <a:buSzPct val="80000"/>
              <a:buFont typeface="Wingdings 3" charset="2"/>
              <a:buChar char=""/>
            </a:pPr>
            <a:r>
              <a:rPr lang="en-US" sz="1600" dirty="0"/>
              <a:t>Allow conflict version and resolved by application </a:t>
            </a:r>
          </a:p>
          <a:p>
            <a:pPr marL="212725" indent="-6350">
              <a:lnSpc>
                <a:spcPct val="107000"/>
              </a:lnSpc>
              <a:spcAft>
                <a:spcPts val="765"/>
              </a:spcAft>
            </a:pP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72063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Write Skew and Phantoms</a:t>
            </a:r>
          </a:p>
        </p:txBody>
      </p:sp>
      <p:grpSp>
        <p:nvGrpSpPr>
          <p:cNvPr id="5" name="Group 4">
            <a:extLst>
              <a:ext uri="{FF2B5EF4-FFF2-40B4-BE49-F238E27FC236}">
                <a16:creationId xmlns:a16="http://schemas.microsoft.com/office/drawing/2014/main" id="{D9F6D846-B0CD-4280-943A-0AB46FEFDC19}"/>
              </a:ext>
            </a:extLst>
          </p:cNvPr>
          <p:cNvGrpSpPr/>
          <p:nvPr/>
        </p:nvGrpSpPr>
        <p:grpSpPr>
          <a:xfrm>
            <a:off x="677334" y="1523999"/>
            <a:ext cx="7786182" cy="4547191"/>
            <a:chOff x="0" y="0"/>
            <a:chExt cx="4576905" cy="3218132"/>
          </a:xfrm>
        </p:grpSpPr>
        <p:sp>
          <p:nvSpPr>
            <p:cNvPr id="6" name="Shape 21762">
              <a:extLst>
                <a:ext uri="{FF2B5EF4-FFF2-40B4-BE49-F238E27FC236}">
                  <a16:creationId xmlns:a16="http://schemas.microsoft.com/office/drawing/2014/main" id="{ADCBB156-877C-4DCE-A308-79EBC5015AA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1764">
              <a:extLst>
                <a:ext uri="{FF2B5EF4-FFF2-40B4-BE49-F238E27FC236}">
                  <a16:creationId xmlns:a16="http://schemas.microsoft.com/office/drawing/2014/main" id="{5F93C3C5-42CE-4791-9858-EDF97E38305D}"/>
                </a:ext>
              </a:extLst>
            </p:cNvPr>
            <p:cNvSpPr/>
            <p:nvPr/>
          </p:nvSpPr>
          <p:spPr>
            <a:xfrm>
              <a:off x="4576040" y="0"/>
              <a:ext cx="0" cy="3218132"/>
            </a:xfrm>
            <a:custGeom>
              <a:avLst/>
              <a:gdLst/>
              <a:ahLst/>
              <a:cxnLst/>
              <a:rect l="0" t="0" r="0" b="0"/>
              <a:pathLst>
                <a:path h="3218132">
                  <a:moveTo>
                    <a:pt x="0" y="32181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1766">
              <a:extLst>
                <a:ext uri="{FF2B5EF4-FFF2-40B4-BE49-F238E27FC236}">
                  <a16:creationId xmlns:a16="http://schemas.microsoft.com/office/drawing/2014/main" id="{8FD7149E-9AB5-4A50-820C-07FD32003279}"/>
                </a:ext>
              </a:extLst>
            </p:cNvPr>
            <p:cNvSpPr/>
            <p:nvPr/>
          </p:nvSpPr>
          <p:spPr>
            <a:xfrm>
              <a:off x="0" y="32172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1768">
              <a:extLst>
                <a:ext uri="{FF2B5EF4-FFF2-40B4-BE49-F238E27FC236}">
                  <a16:creationId xmlns:a16="http://schemas.microsoft.com/office/drawing/2014/main" id="{08EA3A6D-AFCA-4887-BBCF-63D6EF0D3F78}"/>
                </a:ext>
              </a:extLst>
            </p:cNvPr>
            <p:cNvSpPr/>
            <p:nvPr/>
          </p:nvSpPr>
          <p:spPr>
            <a:xfrm>
              <a:off x="865" y="0"/>
              <a:ext cx="0" cy="3218132"/>
            </a:xfrm>
            <a:custGeom>
              <a:avLst/>
              <a:gdLst/>
              <a:ahLst/>
              <a:cxnLst/>
              <a:rect l="0" t="0" r="0" b="0"/>
              <a:pathLst>
                <a:path h="3218132">
                  <a:moveTo>
                    <a:pt x="0" y="3218132"/>
                  </a:moveTo>
                  <a:lnTo>
                    <a:pt x="0" y="32180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56A87968-BD51-473F-A2E1-8BC37151554E}"/>
                </a:ext>
              </a:extLst>
            </p:cNvPr>
            <p:cNvPicPr/>
            <p:nvPr/>
          </p:nvPicPr>
          <p:blipFill>
            <a:blip r:embed="rId3"/>
            <a:stretch>
              <a:fillRect/>
            </a:stretch>
          </p:blipFill>
          <p:spPr>
            <a:xfrm>
              <a:off x="93892" y="65952"/>
              <a:ext cx="4389120" cy="3076956"/>
            </a:xfrm>
            <a:prstGeom prst="rect">
              <a:avLst/>
            </a:prstGeom>
          </p:spPr>
        </p:pic>
      </p:grpSp>
    </p:spTree>
    <p:extLst>
      <p:ext uri="{BB962C8B-B14F-4D97-AF65-F5344CB8AC3E}">
        <p14:creationId xmlns:p14="http://schemas.microsoft.com/office/powerpoint/2010/main" val="7205772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Code Resolve Phantoms</a:t>
            </a:r>
          </a:p>
        </p:txBody>
      </p:sp>
      <p:sp>
        <p:nvSpPr>
          <p:cNvPr id="42" name="Rectangle 41">
            <a:extLst>
              <a:ext uri="{FF2B5EF4-FFF2-40B4-BE49-F238E27FC236}">
                <a16:creationId xmlns:a16="http://schemas.microsoft.com/office/drawing/2014/main" id="{B691BE8C-3073-4C84-BC44-5F8CB571C6C8}"/>
              </a:ext>
            </a:extLst>
          </p:cNvPr>
          <p:cNvSpPr/>
          <p:nvPr/>
        </p:nvSpPr>
        <p:spPr>
          <a:xfrm>
            <a:off x="677334" y="1524000"/>
            <a:ext cx="4458272" cy="3416320"/>
          </a:xfrm>
          <a:prstGeom prst="rect">
            <a:avLst/>
          </a:prstGeom>
        </p:spPr>
        <p:txBody>
          <a:bodyPr wrap="none">
            <a:spAutoFit/>
          </a:bodyPr>
          <a:lstStyle/>
          <a:p>
            <a:r>
              <a:rPr lang="en-US" b="1" dirty="0">
                <a:solidFill>
                  <a:srgbClr val="006699"/>
                </a:solidFill>
                <a:latin typeface="Courier New" panose="02070309020205020404" pitchFamily="49" charset="0"/>
                <a:ea typeface="Courier New" panose="02070309020205020404" pitchFamily="49" charset="0"/>
              </a:rPr>
              <a:t>BEGIN</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000088"/>
                </a:solidFill>
                <a:latin typeface="Courier New" panose="02070309020205020404" pitchFamily="49" charset="0"/>
                <a:ea typeface="Courier New" panose="02070309020205020404" pitchFamily="49" charset="0"/>
              </a:rPr>
              <a:t>TRANSACTION</a:t>
            </a:r>
            <a:r>
              <a:rPr lang="en-US" dirty="0">
                <a:solidFill>
                  <a:srgbClr val="000000"/>
                </a:solidFill>
                <a:latin typeface="Courier New" panose="02070309020205020404" pitchFamily="49" charset="0"/>
                <a:ea typeface="Courier New" panose="02070309020205020404" pitchFamily="49" charset="0"/>
              </a:rPr>
              <a:t>;</a:t>
            </a:r>
          </a:p>
          <a:p>
            <a:endParaRPr lang="en-US" b="1" dirty="0">
              <a:solidFill>
                <a:srgbClr val="006699"/>
              </a:solidFill>
              <a:latin typeface="Courier New" panose="02070309020205020404" pitchFamily="49"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SELECT</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b="1" dirty="0">
                <a:solidFill>
                  <a:srgbClr val="006699"/>
                </a:solidFill>
                <a:latin typeface="Courier New" panose="02070309020205020404" pitchFamily="49" charset="0"/>
                <a:ea typeface="Courier New" panose="02070309020205020404" pitchFamily="49" charset="0"/>
              </a:rPr>
              <a:t>FROM</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000088"/>
                </a:solidFill>
                <a:latin typeface="Courier New" panose="02070309020205020404" pitchFamily="49" charset="0"/>
                <a:ea typeface="Courier New" panose="02070309020205020404" pitchFamily="49" charset="0"/>
              </a:rPr>
              <a:t>doctors</a:t>
            </a:r>
          </a:p>
          <a:p>
            <a:r>
              <a:rPr lang="en-US" b="1" dirty="0">
                <a:solidFill>
                  <a:srgbClr val="006699"/>
                </a:solidFill>
                <a:latin typeface="Courier New" panose="02070309020205020404" pitchFamily="49" charset="0"/>
                <a:ea typeface="Courier New" panose="02070309020205020404" pitchFamily="49" charset="0"/>
              </a:rPr>
              <a:t>WHERE</a:t>
            </a:r>
            <a:r>
              <a:rPr lang="en-US" dirty="0">
                <a:solidFill>
                  <a:srgbClr val="000000"/>
                </a:solidFill>
                <a:latin typeface="Courier New" panose="02070309020205020404" pitchFamily="49" charset="0"/>
                <a:ea typeface="Courier New" panose="02070309020205020404" pitchFamily="49" charset="0"/>
              </a:rPr>
              <a:t> </a:t>
            </a:r>
            <a:r>
              <a:rPr lang="en-US" dirty="0" err="1">
                <a:solidFill>
                  <a:srgbClr val="000088"/>
                </a:solidFill>
                <a:latin typeface="Courier New" panose="02070309020205020404" pitchFamily="49" charset="0"/>
                <a:ea typeface="Courier New" panose="02070309020205020404" pitchFamily="49" charset="0"/>
              </a:rPr>
              <a:t>on_call</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b="1" dirty="0">
                <a:solidFill>
                  <a:srgbClr val="006699"/>
                </a:solidFill>
                <a:latin typeface="Courier New" panose="02070309020205020404" pitchFamily="49" charset="0"/>
                <a:ea typeface="Courier New" panose="02070309020205020404" pitchFamily="49" charset="0"/>
              </a:rPr>
              <a:t>true</a:t>
            </a:r>
            <a:endParaRPr lang="en-US" sz="2400" dirty="0">
              <a:solidFill>
                <a:srgbClr val="000000"/>
              </a:solidFill>
              <a:latin typeface="Times New Roman" panose="02020603050405020304" pitchFamily="18"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AND</a:t>
            </a:r>
            <a:r>
              <a:rPr lang="en-US" dirty="0">
                <a:solidFill>
                  <a:srgbClr val="000000"/>
                </a:solidFill>
                <a:latin typeface="Courier New" panose="02070309020205020404" pitchFamily="49" charset="0"/>
                <a:ea typeface="Courier New" panose="02070309020205020404" pitchFamily="49" charset="0"/>
              </a:rPr>
              <a:t> </a:t>
            </a:r>
            <a:r>
              <a:rPr lang="en-US" dirty="0" err="1">
                <a:solidFill>
                  <a:srgbClr val="000088"/>
                </a:solidFill>
                <a:latin typeface="Courier New" panose="02070309020205020404" pitchFamily="49" charset="0"/>
                <a:ea typeface="Courier New" panose="02070309020205020404" pitchFamily="49" charset="0"/>
              </a:rPr>
              <a:t>shift_id</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FF6600"/>
                </a:solidFill>
                <a:latin typeface="Courier New" panose="02070309020205020404" pitchFamily="49" charset="0"/>
                <a:ea typeface="Courier New" panose="02070309020205020404" pitchFamily="49" charset="0"/>
              </a:rPr>
              <a:t>1234</a:t>
            </a:r>
            <a:r>
              <a:rPr lang="en-US" dirty="0">
                <a:solidFill>
                  <a:srgbClr val="000000"/>
                </a:solidFill>
                <a:latin typeface="Courier New" panose="02070309020205020404" pitchFamily="49" charset="0"/>
                <a:ea typeface="Courier New" panose="02070309020205020404" pitchFamily="49" charset="0"/>
              </a:rPr>
              <a:t> </a:t>
            </a:r>
            <a:r>
              <a:rPr lang="en-US" b="1" dirty="0">
                <a:solidFill>
                  <a:srgbClr val="006699"/>
                </a:solidFill>
                <a:latin typeface="Courier New" panose="02070309020205020404" pitchFamily="49" charset="0"/>
                <a:ea typeface="Courier New" panose="02070309020205020404" pitchFamily="49" charset="0"/>
              </a:rPr>
              <a:t>FOR</a:t>
            </a:r>
            <a:r>
              <a:rPr lang="en-US" dirty="0">
                <a:solidFill>
                  <a:srgbClr val="000000"/>
                </a:solidFill>
                <a:latin typeface="Courier New" panose="02070309020205020404" pitchFamily="49" charset="0"/>
                <a:ea typeface="Courier New" panose="02070309020205020404" pitchFamily="49" charset="0"/>
              </a:rPr>
              <a:t> </a:t>
            </a:r>
            <a:r>
              <a:rPr lang="en-US" b="1" dirty="0">
                <a:solidFill>
                  <a:srgbClr val="006699"/>
                </a:solidFill>
                <a:latin typeface="Courier New" panose="02070309020205020404" pitchFamily="49" charset="0"/>
                <a:ea typeface="Courier New" panose="02070309020205020404" pitchFamily="49" charset="0"/>
              </a:rPr>
              <a:t>UPDATE</a:t>
            </a:r>
            <a:r>
              <a:rPr lang="en-US" dirty="0">
                <a:solidFill>
                  <a:srgbClr val="000000"/>
                </a:solidFill>
                <a:latin typeface="Courier New" panose="02070309020205020404" pitchFamily="49" charset="0"/>
                <a:ea typeface="Courier New" panose="02070309020205020404" pitchFamily="49" charset="0"/>
              </a:rPr>
              <a:t>;</a:t>
            </a:r>
          </a:p>
          <a:p>
            <a:endParaRPr lang="en-US" b="1" dirty="0">
              <a:solidFill>
                <a:srgbClr val="000000"/>
              </a:solidFill>
              <a:latin typeface="Courier New" panose="02070309020205020404" pitchFamily="49"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UPDATE</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000088"/>
                </a:solidFill>
                <a:latin typeface="Courier New" panose="02070309020205020404" pitchFamily="49" charset="0"/>
                <a:ea typeface="Courier New" panose="02070309020205020404" pitchFamily="49" charset="0"/>
              </a:rPr>
              <a:t>doctors</a:t>
            </a:r>
            <a:endParaRPr lang="en-US" sz="2400" dirty="0">
              <a:solidFill>
                <a:srgbClr val="000000"/>
              </a:solidFill>
              <a:latin typeface="Times New Roman" panose="02020603050405020304" pitchFamily="18"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SET</a:t>
            </a:r>
            <a:r>
              <a:rPr lang="en-US" dirty="0">
                <a:solidFill>
                  <a:srgbClr val="000000"/>
                </a:solidFill>
                <a:latin typeface="Courier New" panose="02070309020205020404" pitchFamily="49" charset="0"/>
                <a:ea typeface="Courier New" panose="02070309020205020404" pitchFamily="49" charset="0"/>
              </a:rPr>
              <a:t> </a:t>
            </a:r>
            <a:r>
              <a:rPr lang="en-US" dirty="0" err="1">
                <a:solidFill>
                  <a:srgbClr val="000088"/>
                </a:solidFill>
                <a:latin typeface="Courier New" panose="02070309020205020404" pitchFamily="49" charset="0"/>
                <a:ea typeface="Courier New" panose="02070309020205020404" pitchFamily="49" charset="0"/>
              </a:rPr>
              <a:t>on_call</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b="1" dirty="0">
                <a:solidFill>
                  <a:srgbClr val="006699"/>
                </a:solidFill>
                <a:latin typeface="Courier New" panose="02070309020205020404" pitchFamily="49" charset="0"/>
                <a:ea typeface="Courier New" panose="02070309020205020404" pitchFamily="49" charset="0"/>
              </a:rPr>
              <a:t>false</a:t>
            </a:r>
            <a:endParaRPr lang="en-US" sz="2400" dirty="0">
              <a:solidFill>
                <a:srgbClr val="000000"/>
              </a:solidFill>
              <a:latin typeface="Times New Roman" panose="02020603050405020304" pitchFamily="18"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WHERE</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000088"/>
                </a:solidFill>
                <a:latin typeface="Courier New" panose="02070309020205020404" pitchFamily="49" charset="0"/>
                <a:ea typeface="Courier New" panose="02070309020205020404" pitchFamily="49" charset="0"/>
              </a:rPr>
              <a:t>name</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CC3300"/>
                </a:solidFill>
                <a:latin typeface="Courier New" panose="02070309020205020404" pitchFamily="49" charset="0"/>
                <a:ea typeface="Courier New" panose="02070309020205020404" pitchFamily="49" charset="0"/>
              </a:rPr>
              <a:t>'Alice’</a:t>
            </a:r>
            <a:endParaRPr lang="en-US" sz="2400" dirty="0">
              <a:solidFill>
                <a:srgbClr val="000000"/>
              </a:solidFill>
              <a:latin typeface="Times New Roman" panose="02020603050405020304" pitchFamily="18"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AND</a:t>
            </a:r>
            <a:r>
              <a:rPr lang="en-US" dirty="0">
                <a:solidFill>
                  <a:srgbClr val="000000"/>
                </a:solidFill>
                <a:latin typeface="Courier New" panose="02070309020205020404" pitchFamily="49" charset="0"/>
                <a:ea typeface="Courier New" panose="02070309020205020404" pitchFamily="49" charset="0"/>
              </a:rPr>
              <a:t> </a:t>
            </a:r>
            <a:r>
              <a:rPr lang="en-US" dirty="0" err="1">
                <a:solidFill>
                  <a:srgbClr val="000088"/>
                </a:solidFill>
                <a:latin typeface="Courier New" panose="02070309020205020404" pitchFamily="49" charset="0"/>
                <a:ea typeface="Courier New" panose="02070309020205020404" pitchFamily="49" charset="0"/>
              </a:rPr>
              <a:t>shift_id</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555555"/>
                </a:solidFill>
                <a:latin typeface="Courier New" panose="02070309020205020404" pitchFamily="49" charset="0"/>
                <a:ea typeface="Courier New" panose="02070309020205020404" pitchFamily="49" charset="0"/>
              </a:rPr>
              <a:t>=</a:t>
            </a:r>
            <a:r>
              <a:rPr lang="en-US" dirty="0">
                <a:solidFill>
                  <a:srgbClr val="000000"/>
                </a:solidFill>
                <a:latin typeface="Courier New" panose="02070309020205020404" pitchFamily="49" charset="0"/>
                <a:ea typeface="Courier New" panose="02070309020205020404" pitchFamily="49" charset="0"/>
              </a:rPr>
              <a:t> </a:t>
            </a:r>
            <a:r>
              <a:rPr lang="en-US" dirty="0">
                <a:solidFill>
                  <a:srgbClr val="FF6600"/>
                </a:solidFill>
                <a:latin typeface="Courier New" panose="02070309020205020404" pitchFamily="49" charset="0"/>
                <a:ea typeface="Courier New" panose="02070309020205020404" pitchFamily="49" charset="0"/>
              </a:rPr>
              <a:t>1234</a:t>
            </a:r>
            <a:r>
              <a:rPr lang="en-US" dirty="0">
                <a:solidFill>
                  <a:srgbClr val="000000"/>
                </a:solidFill>
                <a:latin typeface="Courier New" panose="02070309020205020404" pitchFamily="49" charset="0"/>
                <a:ea typeface="Courier New" panose="02070309020205020404" pitchFamily="49" charset="0"/>
              </a:rPr>
              <a:t>;</a:t>
            </a:r>
            <a:endParaRPr lang="en-US" sz="2400" dirty="0">
              <a:solidFill>
                <a:srgbClr val="000000"/>
              </a:solidFill>
              <a:latin typeface="Times New Roman" panose="02020603050405020304" pitchFamily="18" charset="0"/>
              <a:ea typeface="Times New Roman" panose="02020603050405020304" pitchFamily="18" charset="0"/>
            </a:endParaRPr>
          </a:p>
          <a:p>
            <a:endParaRPr lang="en-US" dirty="0">
              <a:solidFill>
                <a:srgbClr val="000000"/>
              </a:solidFill>
              <a:latin typeface="Courier New" panose="02070309020205020404" pitchFamily="49" charset="0"/>
              <a:ea typeface="Courier New" panose="02070309020205020404" pitchFamily="49" charset="0"/>
            </a:endParaRPr>
          </a:p>
          <a:p>
            <a:r>
              <a:rPr lang="en-US" b="1" dirty="0">
                <a:solidFill>
                  <a:srgbClr val="006699"/>
                </a:solidFill>
                <a:latin typeface="Courier New" panose="02070309020205020404" pitchFamily="49" charset="0"/>
                <a:ea typeface="Courier New" panose="02070309020205020404" pitchFamily="49" charset="0"/>
              </a:rPr>
              <a:t>COMMIT</a:t>
            </a:r>
            <a:r>
              <a:rPr lang="en-US" dirty="0">
                <a:solidFill>
                  <a:srgbClr val="000000"/>
                </a:solidFill>
                <a:latin typeface="Courier New" panose="02070309020205020404" pitchFamily="49" charset="0"/>
                <a:ea typeface="Courier New" panose="02070309020205020404" pitchFamily="49" charset="0"/>
              </a:rPr>
              <a:t> </a:t>
            </a:r>
            <a:endParaRPr lang="en-US" dirty="0"/>
          </a:p>
        </p:txBody>
      </p:sp>
    </p:spTree>
    <p:extLst>
      <p:ext uri="{BB962C8B-B14F-4D97-AF65-F5344CB8AC3E}">
        <p14:creationId xmlns:p14="http://schemas.microsoft.com/office/powerpoint/2010/main" val="743644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Encapsulating transactions in stored procedures</a:t>
            </a:r>
          </a:p>
        </p:txBody>
      </p:sp>
      <p:grpSp>
        <p:nvGrpSpPr>
          <p:cNvPr id="10" name="Group 9">
            <a:extLst>
              <a:ext uri="{FF2B5EF4-FFF2-40B4-BE49-F238E27FC236}">
                <a16:creationId xmlns:a16="http://schemas.microsoft.com/office/drawing/2014/main" id="{FAA88653-321A-4501-A8C9-AC29007C9ADA}"/>
              </a:ext>
            </a:extLst>
          </p:cNvPr>
          <p:cNvGrpSpPr/>
          <p:nvPr/>
        </p:nvGrpSpPr>
        <p:grpSpPr>
          <a:xfrm>
            <a:off x="677334" y="1919084"/>
            <a:ext cx="7649086" cy="4019138"/>
            <a:chOff x="0" y="0"/>
            <a:chExt cx="4576905" cy="2675588"/>
          </a:xfrm>
        </p:grpSpPr>
        <p:sp>
          <p:nvSpPr>
            <p:cNvPr id="11" name="Shape 22289">
              <a:extLst>
                <a:ext uri="{FF2B5EF4-FFF2-40B4-BE49-F238E27FC236}">
                  <a16:creationId xmlns:a16="http://schemas.microsoft.com/office/drawing/2014/main" id="{4F1559F3-EC9B-4782-A545-866422DF45A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22291">
              <a:extLst>
                <a:ext uri="{FF2B5EF4-FFF2-40B4-BE49-F238E27FC236}">
                  <a16:creationId xmlns:a16="http://schemas.microsoft.com/office/drawing/2014/main" id="{9040EAA7-5D62-4C2D-A57A-0AFE786ED912}"/>
                </a:ext>
              </a:extLst>
            </p:cNvPr>
            <p:cNvSpPr/>
            <p:nvPr/>
          </p:nvSpPr>
          <p:spPr>
            <a:xfrm>
              <a:off x="4576040" y="0"/>
              <a:ext cx="0" cy="2675587"/>
            </a:xfrm>
            <a:custGeom>
              <a:avLst/>
              <a:gdLst/>
              <a:ahLst/>
              <a:cxnLst/>
              <a:rect l="0" t="0" r="0" b="0"/>
              <a:pathLst>
                <a:path h="2675587">
                  <a:moveTo>
                    <a:pt x="0" y="267558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22293">
              <a:extLst>
                <a:ext uri="{FF2B5EF4-FFF2-40B4-BE49-F238E27FC236}">
                  <a16:creationId xmlns:a16="http://schemas.microsoft.com/office/drawing/2014/main" id="{7553BE5F-3EAE-4775-85F4-F5AE54FD6EBC}"/>
                </a:ext>
              </a:extLst>
            </p:cNvPr>
            <p:cNvSpPr/>
            <p:nvPr/>
          </p:nvSpPr>
          <p:spPr>
            <a:xfrm>
              <a:off x="0" y="267472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22295">
              <a:extLst>
                <a:ext uri="{FF2B5EF4-FFF2-40B4-BE49-F238E27FC236}">
                  <a16:creationId xmlns:a16="http://schemas.microsoft.com/office/drawing/2014/main" id="{5132A97F-3E2D-4F60-9F95-CB66D1F1CA35}"/>
                </a:ext>
              </a:extLst>
            </p:cNvPr>
            <p:cNvSpPr/>
            <p:nvPr/>
          </p:nvSpPr>
          <p:spPr>
            <a:xfrm>
              <a:off x="865" y="0"/>
              <a:ext cx="0" cy="2675588"/>
            </a:xfrm>
            <a:custGeom>
              <a:avLst/>
              <a:gdLst/>
              <a:ahLst/>
              <a:cxnLst/>
              <a:rect l="0" t="0" r="0" b="0"/>
              <a:pathLst>
                <a:path h="2675588">
                  <a:moveTo>
                    <a:pt x="0" y="2675588"/>
                  </a:moveTo>
                  <a:lnTo>
                    <a:pt x="0" y="267551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5" name="Picture 14">
              <a:extLst>
                <a:ext uri="{FF2B5EF4-FFF2-40B4-BE49-F238E27FC236}">
                  <a16:creationId xmlns:a16="http://schemas.microsoft.com/office/drawing/2014/main" id="{EDF0F4F4-3462-4998-95FC-1DEEA089D829}"/>
                </a:ext>
              </a:extLst>
            </p:cNvPr>
            <p:cNvPicPr/>
            <p:nvPr/>
          </p:nvPicPr>
          <p:blipFill>
            <a:blip r:embed="rId3"/>
            <a:stretch>
              <a:fillRect/>
            </a:stretch>
          </p:blipFill>
          <p:spPr>
            <a:xfrm>
              <a:off x="93892" y="65952"/>
              <a:ext cx="4389120" cy="2534412"/>
            </a:xfrm>
            <a:prstGeom prst="rect">
              <a:avLst/>
            </a:prstGeom>
          </p:spPr>
        </p:pic>
      </p:grpSp>
    </p:spTree>
    <p:extLst>
      <p:ext uri="{BB962C8B-B14F-4D97-AF65-F5344CB8AC3E}">
        <p14:creationId xmlns:p14="http://schemas.microsoft.com/office/powerpoint/2010/main" val="21335402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Two-Phase Locking (2PL)</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5016758"/>
          </a:xfrm>
          <a:prstGeom prst="rect">
            <a:avLst/>
          </a:prstGeom>
          <a:noFill/>
        </p:spPr>
        <p:txBody>
          <a:bodyPr wrap="square" rtlCol="0">
            <a:spAutoFit/>
          </a:bodyPr>
          <a:lstStyle/>
          <a:p>
            <a:r>
              <a:rPr lang="en-US" sz="1600" dirty="0"/>
              <a:t>Several transactions are allowed to concurrently read the same object as long as nobody is writing to it. But as soon as anyone wants to write (modify or delete) an object, exclusive access is required:</a:t>
            </a:r>
          </a:p>
          <a:p>
            <a:pPr lvl="0" fontAlgn="base"/>
            <a:endParaRPr lang="en-US" sz="1600" dirty="0"/>
          </a:p>
          <a:p>
            <a:pPr lvl="0" fontAlgn="base"/>
            <a:r>
              <a:rPr lang="en-US" sz="1600" dirty="0"/>
              <a:t>If transaction A has read an object and transaction B wants to write to that object, B must wait until A commits or aborts before it can continue. (This ensures that B can’t change the object unexpectedly behind A’s back.)</a:t>
            </a:r>
          </a:p>
          <a:p>
            <a:pPr lvl="0" fontAlgn="base"/>
            <a:r>
              <a:rPr lang="en-US" sz="1600" dirty="0"/>
              <a:t>If transaction A has written an object and transaction B wants to read that object, B must wait until A commits or aborts before it can continue. (Reading an old version of the object, like in Figure 7-1, is not acceptable under 2PL.)</a:t>
            </a:r>
          </a:p>
          <a:p>
            <a:pPr lvl="0" fontAlgn="base"/>
            <a:endParaRPr lang="en-US" sz="1600" dirty="0"/>
          </a:p>
          <a:p>
            <a:pPr lvl="0" fontAlgn="base"/>
            <a:r>
              <a:rPr lang="en-US" sz="1600" dirty="0"/>
              <a:t>Clients starts from a shared lock, when it is going to write, it tries to acquire a exclusive lock</a:t>
            </a:r>
          </a:p>
          <a:p>
            <a:pPr lvl="0" fontAlgn="base"/>
            <a:endParaRPr lang="en-US" sz="1600" dirty="0"/>
          </a:p>
          <a:p>
            <a:pPr fontAlgn="base"/>
            <a:r>
              <a:rPr lang="en-US" sz="1600" dirty="0"/>
              <a:t>Predicate locks</a:t>
            </a:r>
          </a:p>
          <a:p>
            <a:pPr lvl="0" fontAlgn="base"/>
            <a:endParaRPr lang="en-US" sz="1600" dirty="0"/>
          </a:p>
          <a:p>
            <a:pPr lvl="0" fontAlgn="base"/>
            <a:r>
              <a:rPr lang="en-US" sz="1600" dirty="0"/>
              <a:t>Dead locks</a:t>
            </a:r>
          </a:p>
          <a:p>
            <a:pPr lvl="0" fontAlgn="base"/>
            <a:endParaRPr lang="en-US" sz="1600" dirty="0"/>
          </a:p>
          <a:p>
            <a:pPr lvl="0" fontAlgn="base"/>
            <a:r>
              <a:rPr lang="en-US" sz="1600" dirty="0"/>
              <a:t>Index-range locks</a:t>
            </a:r>
          </a:p>
          <a:p>
            <a:pPr lvl="0" fontAlgn="base"/>
            <a:endParaRPr lang="en-US" sz="1600" dirty="0"/>
          </a:p>
        </p:txBody>
      </p:sp>
    </p:spTree>
    <p:extLst>
      <p:ext uri="{BB962C8B-B14F-4D97-AF65-F5344CB8AC3E}">
        <p14:creationId xmlns:p14="http://schemas.microsoft.com/office/powerpoint/2010/main" val="44041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A72CD-3977-4D9B-9E3C-C86AD8A39F7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Cloud Servers</a:t>
            </a:r>
          </a:p>
        </p:txBody>
      </p:sp>
      <p:pic>
        <p:nvPicPr>
          <p:cNvPr id="4100" name="Picture 4" descr="Cloud Server Hosting Benefits">
            <a:extLst>
              <a:ext uri="{FF2B5EF4-FFF2-40B4-BE49-F238E27FC236}">
                <a16:creationId xmlns:a16="http://schemas.microsoft.com/office/drawing/2014/main" id="{F0220B2C-E7DF-4EF0-B81F-F5ECAA9B6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373" y="1675227"/>
            <a:ext cx="817525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024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Optimistic concurrency control</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369332"/>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b="1" dirty="0"/>
              <a:t>Detecting stale MVCC reads</a:t>
            </a:r>
            <a:endParaRPr lang="en-US" sz="1600" dirty="0"/>
          </a:p>
        </p:txBody>
      </p:sp>
      <p:grpSp>
        <p:nvGrpSpPr>
          <p:cNvPr id="5" name="Group 4">
            <a:extLst>
              <a:ext uri="{FF2B5EF4-FFF2-40B4-BE49-F238E27FC236}">
                <a16:creationId xmlns:a16="http://schemas.microsoft.com/office/drawing/2014/main" id="{67BB3DB1-F9A0-4214-A0A5-6F68E9AD47EA}"/>
              </a:ext>
            </a:extLst>
          </p:cNvPr>
          <p:cNvGrpSpPr/>
          <p:nvPr/>
        </p:nvGrpSpPr>
        <p:grpSpPr>
          <a:xfrm>
            <a:off x="808074" y="2027065"/>
            <a:ext cx="6679248" cy="4063769"/>
            <a:chOff x="0" y="0"/>
            <a:chExt cx="4576905" cy="2805128"/>
          </a:xfrm>
        </p:grpSpPr>
        <p:sp>
          <p:nvSpPr>
            <p:cNvPr id="6" name="Shape 22847">
              <a:extLst>
                <a:ext uri="{FF2B5EF4-FFF2-40B4-BE49-F238E27FC236}">
                  <a16:creationId xmlns:a16="http://schemas.microsoft.com/office/drawing/2014/main" id="{692D6C8B-2BE0-4763-BE72-88217207FE9C}"/>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2849">
              <a:extLst>
                <a:ext uri="{FF2B5EF4-FFF2-40B4-BE49-F238E27FC236}">
                  <a16:creationId xmlns:a16="http://schemas.microsoft.com/office/drawing/2014/main" id="{4F16D07F-1BF8-4761-BE52-E99B44251A91}"/>
                </a:ext>
              </a:extLst>
            </p:cNvPr>
            <p:cNvSpPr/>
            <p:nvPr/>
          </p:nvSpPr>
          <p:spPr>
            <a:xfrm>
              <a:off x="4576040" y="0"/>
              <a:ext cx="0" cy="2805127"/>
            </a:xfrm>
            <a:custGeom>
              <a:avLst/>
              <a:gdLst/>
              <a:ahLst/>
              <a:cxnLst/>
              <a:rect l="0" t="0" r="0" b="0"/>
              <a:pathLst>
                <a:path h="2805127">
                  <a:moveTo>
                    <a:pt x="0" y="28051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2851">
              <a:extLst>
                <a:ext uri="{FF2B5EF4-FFF2-40B4-BE49-F238E27FC236}">
                  <a16:creationId xmlns:a16="http://schemas.microsoft.com/office/drawing/2014/main" id="{7CDF10B1-4749-48E0-8959-5759566D9BBD}"/>
                </a:ext>
              </a:extLst>
            </p:cNvPr>
            <p:cNvSpPr/>
            <p:nvPr/>
          </p:nvSpPr>
          <p:spPr>
            <a:xfrm>
              <a:off x="0" y="28042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2853">
              <a:extLst>
                <a:ext uri="{FF2B5EF4-FFF2-40B4-BE49-F238E27FC236}">
                  <a16:creationId xmlns:a16="http://schemas.microsoft.com/office/drawing/2014/main" id="{1ABDFE9A-9693-49D1-966D-457573D40FDC}"/>
                </a:ext>
              </a:extLst>
            </p:cNvPr>
            <p:cNvSpPr/>
            <p:nvPr/>
          </p:nvSpPr>
          <p:spPr>
            <a:xfrm>
              <a:off x="865" y="0"/>
              <a:ext cx="0" cy="2805128"/>
            </a:xfrm>
            <a:custGeom>
              <a:avLst/>
              <a:gdLst/>
              <a:ahLst/>
              <a:cxnLst/>
              <a:rect l="0" t="0" r="0" b="0"/>
              <a:pathLst>
                <a:path h="2805128">
                  <a:moveTo>
                    <a:pt x="0" y="2805128"/>
                  </a:moveTo>
                  <a:lnTo>
                    <a:pt x="0" y="28050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138A1358-14C8-4C36-8C31-14FF2F4C2423}"/>
                </a:ext>
              </a:extLst>
            </p:cNvPr>
            <p:cNvPicPr/>
            <p:nvPr/>
          </p:nvPicPr>
          <p:blipFill>
            <a:blip r:embed="rId3"/>
            <a:stretch>
              <a:fillRect/>
            </a:stretch>
          </p:blipFill>
          <p:spPr>
            <a:xfrm>
              <a:off x="93892" y="65952"/>
              <a:ext cx="4389120" cy="2663952"/>
            </a:xfrm>
            <a:prstGeom prst="rect">
              <a:avLst/>
            </a:prstGeom>
          </p:spPr>
        </p:pic>
      </p:grpSp>
    </p:spTree>
    <p:extLst>
      <p:ext uri="{BB962C8B-B14F-4D97-AF65-F5344CB8AC3E}">
        <p14:creationId xmlns:p14="http://schemas.microsoft.com/office/powerpoint/2010/main" val="2957364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Serializable Snapshot Isolation</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307476"/>
            <a:ext cx="8080745" cy="369332"/>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b="1" dirty="0"/>
              <a:t>Detecting writes that affect prior reads</a:t>
            </a:r>
            <a:endParaRPr lang="en-US" sz="1600" dirty="0"/>
          </a:p>
        </p:txBody>
      </p:sp>
      <p:grpSp>
        <p:nvGrpSpPr>
          <p:cNvPr id="11" name="Group 10">
            <a:extLst>
              <a:ext uri="{FF2B5EF4-FFF2-40B4-BE49-F238E27FC236}">
                <a16:creationId xmlns:a16="http://schemas.microsoft.com/office/drawing/2014/main" id="{DB8603AB-ACD3-4E6A-B67D-88C65928F62E}"/>
              </a:ext>
            </a:extLst>
          </p:cNvPr>
          <p:cNvGrpSpPr/>
          <p:nvPr/>
        </p:nvGrpSpPr>
        <p:grpSpPr>
          <a:xfrm>
            <a:off x="808074" y="1804726"/>
            <a:ext cx="7733498" cy="4284101"/>
            <a:chOff x="0" y="0"/>
            <a:chExt cx="4576905" cy="2872184"/>
          </a:xfrm>
        </p:grpSpPr>
        <p:sp>
          <p:nvSpPr>
            <p:cNvPr id="12" name="Shape 22894">
              <a:extLst>
                <a:ext uri="{FF2B5EF4-FFF2-40B4-BE49-F238E27FC236}">
                  <a16:creationId xmlns:a16="http://schemas.microsoft.com/office/drawing/2014/main" id="{E4D68853-2042-4DCD-8344-0E22170C9466}"/>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22896">
              <a:extLst>
                <a:ext uri="{FF2B5EF4-FFF2-40B4-BE49-F238E27FC236}">
                  <a16:creationId xmlns:a16="http://schemas.microsoft.com/office/drawing/2014/main" id="{06D197D0-A918-4606-B115-18C49D978AF6}"/>
                </a:ext>
              </a:extLst>
            </p:cNvPr>
            <p:cNvSpPr/>
            <p:nvPr/>
          </p:nvSpPr>
          <p:spPr>
            <a:xfrm>
              <a:off x="4576040" y="0"/>
              <a:ext cx="0" cy="2872184"/>
            </a:xfrm>
            <a:custGeom>
              <a:avLst/>
              <a:gdLst/>
              <a:ahLst/>
              <a:cxnLst/>
              <a:rect l="0" t="0" r="0" b="0"/>
              <a:pathLst>
                <a:path h="2872184">
                  <a:moveTo>
                    <a:pt x="0" y="2872184"/>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22898">
              <a:extLst>
                <a:ext uri="{FF2B5EF4-FFF2-40B4-BE49-F238E27FC236}">
                  <a16:creationId xmlns:a16="http://schemas.microsoft.com/office/drawing/2014/main" id="{1F927651-8ECC-4869-B8A0-8F8E594D5D3F}"/>
                </a:ext>
              </a:extLst>
            </p:cNvPr>
            <p:cNvSpPr/>
            <p:nvPr/>
          </p:nvSpPr>
          <p:spPr>
            <a:xfrm>
              <a:off x="0" y="287131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22900">
              <a:extLst>
                <a:ext uri="{FF2B5EF4-FFF2-40B4-BE49-F238E27FC236}">
                  <a16:creationId xmlns:a16="http://schemas.microsoft.com/office/drawing/2014/main" id="{7FA806E3-B337-4C4C-BCB6-22ABE34D667C}"/>
                </a:ext>
              </a:extLst>
            </p:cNvPr>
            <p:cNvSpPr/>
            <p:nvPr/>
          </p:nvSpPr>
          <p:spPr>
            <a:xfrm>
              <a:off x="865" y="0"/>
              <a:ext cx="0" cy="2872184"/>
            </a:xfrm>
            <a:custGeom>
              <a:avLst/>
              <a:gdLst/>
              <a:ahLst/>
              <a:cxnLst/>
              <a:rect l="0" t="0" r="0" b="0"/>
              <a:pathLst>
                <a:path h="2872184">
                  <a:moveTo>
                    <a:pt x="0" y="2872184"/>
                  </a:moveTo>
                  <a:lnTo>
                    <a:pt x="0" y="287211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B8AFDADC-8F48-4E5A-BF0E-72CA98AB0A35}"/>
                </a:ext>
              </a:extLst>
            </p:cNvPr>
            <p:cNvPicPr/>
            <p:nvPr/>
          </p:nvPicPr>
          <p:blipFill>
            <a:blip r:embed="rId3"/>
            <a:stretch>
              <a:fillRect/>
            </a:stretch>
          </p:blipFill>
          <p:spPr>
            <a:xfrm>
              <a:off x="93892" y="65952"/>
              <a:ext cx="4389120" cy="2731008"/>
            </a:xfrm>
            <a:prstGeom prst="rect">
              <a:avLst/>
            </a:prstGeom>
          </p:spPr>
        </p:pic>
      </p:grpSp>
    </p:spTree>
    <p:extLst>
      <p:ext uri="{BB962C8B-B14F-4D97-AF65-F5344CB8AC3E}">
        <p14:creationId xmlns:p14="http://schemas.microsoft.com/office/powerpoint/2010/main" val="1765891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pPr fontAlgn="base">
              <a:spcBef>
                <a:spcPts val="1000"/>
              </a:spcBef>
              <a:buClr>
                <a:srgbClr val="90C226"/>
              </a:buClr>
              <a:buSzPct val="80000"/>
            </a:pPr>
            <a:r>
              <a:rPr lang="en-US" b="1" dirty="0"/>
              <a:t>Pessimistic versus optimistic concurrency control</a:t>
            </a:r>
          </a:p>
        </p:txBody>
      </p:sp>
      <p:sp>
        <p:nvSpPr>
          <p:cNvPr id="2" name="TextBox 1">
            <a:extLst>
              <a:ext uri="{FF2B5EF4-FFF2-40B4-BE49-F238E27FC236}">
                <a16:creationId xmlns:a16="http://schemas.microsoft.com/office/drawing/2014/main" id="{41C6AA1D-172C-44AE-AE17-829107593CD6}"/>
              </a:ext>
            </a:extLst>
          </p:cNvPr>
          <p:cNvSpPr txBox="1"/>
          <p:nvPr/>
        </p:nvSpPr>
        <p:spPr>
          <a:xfrm>
            <a:off x="677334" y="1770054"/>
            <a:ext cx="8080745" cy="369332"/>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b="1" dirty="0"/>
              <a:t>If high concurrency, use 2PL, otherwise use optimistic solution</a:t>
            </a:r>
          </a:p>
        </p:txBody>
      </p:sp>
    </p:spTree>
    <p:extLst>
      <p:ext uri="{BB962C8B-B14F-4D97-AF65-F5344CB8AC3E}">
        <p14:creationId xmlns:p14="http://schemas.microsoft.com/office/powerpoint/2010/main" val="32037800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b="1" dirty="0"/>
              <a:t>The Trouble with Distributed Systems</a:t>
            </a:r>
          </a:p>
        </p:txBody>
      </p:sp>
    </p:spTree>
    <p:extLst>
      <p:ext uri="{BB962C8B-B14F-4D97-AF65-F5344CB8AC3E}">
        <p14:creationId xmlns:p14="http://schemas.microsoft.com/office/powerpoint/2010/main" val="15146546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fontAlgn="base">
              <a:spcBef>
                <a:spcPts val="1000"/>
              </a:spcBef>
              <a:buClr>
                <a:srgbClr val="90C226"/>
              </a:buClr>
              <a:buSzPct val="80000"/>
            </a:pPr>
            <a:r>
              <a:rPr lang="en-US" b="1" dirty="0"/>
              <a:t>Anything may go wrong</a:t>
            </a:r>
          </a:p>
        </p:txBody>
      </p:sp>
      <p:sp>
        <p:nvSpPr>
          <p:cNvPr id="2" name="TextBox 1">
            <a:extLst>
              <a:ext uri="{FF2B5EF4-FFF2-40B4-BE49-F238E27FC236}">
                <a16:creationId xmlns:a16="http://schemas.microsoft.com/office/drawing/2014/main" id="{41C6AA1D-172C-44AE-AE17-829107593CD6}"/>
              </a:ext>
            </a:extLst>
          </p:cNvPr>
          <p:cNvSpPr txBox="1"/>
          <p:nvPr/>
        </p:nvSpPr>
        <p:spPr>
          <a:xfrm>
            <a:off x="677334" y="1770054"/>
            <a:ext cx="8080745" cy="4873129"/>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dirty="0"/>
              <a:t>Faults and Partial Failure</a:t>
            </a:r>
          </a:p>
          <a:p>
            <a:pPr lvl="1" fontAlgn="base">
              <a:spcBef>
                <a:spcPts val="1000"/>
              </a:spcBef>
              <a:buClr>
                <a:srgbClr val="90C226"/>
              </a:buClr>
              <a:buSzPct val="80000"/>
            </a:pPr>
            <a:r>
              <a:rPr lang="en-US" sz="1600" dirty="0"/>
              <a:t>In Cloud some components, software or hardware goes wrong but others may still work. This partial failure may give us nondeterministic result. It is hard to determine success or failure.</a:t>
            </a:r>
          </a:p>
          <a:p>
            <a:pPr marL="342900" indent="-342900" fontAlgn="base">
              <a:spcBef>
                <a:spcPts val="1000"/>
              </a:spcBef>
              <a:buClr>
                <a:srgbClr val="90C226"/>
              </a:buClr>
              <a:buSzPct val="80000"/>
              <a:buFont typeface="Wingdings 3" charset="2"/>
              <a:buChar char=""/>
            </a:pPr>
            <a:endParaRPr lang="en-US" sz="1600" dirty="0"/>
          </a:p>
          <a:p>
            <a:pPr marL="342900" indent="-342900" fontAlgn="base">
              <a:spcBef>
                <a:spcPts val="1000"/>
              </a:spcBef>
              <a:buClr>
                <a:srgbClr val="90C226"/>
              </a:buClr>
              <a:buSzPct val="80000"/>
              <a:buFont typeface="Wingdings 3" charset="2"/>
              <a:buChar char=""/>
            </a:pPr>
            <a:r>
              <a:rPr lang="en-US" dirty="0"/>
              <a:t>Cloud Computing and Supercomputing</a:t>
            </a:r>
          </a:p>
          <a:p>
            <a:pPr lvl="1" fontAlgn="base">
              <a:spcBef>
                <a:spcPts val="1000"/>
              </a:spcBef>
              <a:buClr>
                <a:srgbClr val="90C226"/>
              </a:buClr>
              <a:buSzPct val="80000"/>
            </a:pPr>
            <a:r>
              <a:rPr lang="en-US" sz="1600" dirty="0"/>
              <a:t>For super computing when something goes wrong you stop it and give up all intermediate result and restart the system. For cloud computing, when things go wrong you should still make it run and keep availability.</a:t>
            </a:r>
          </a:p>
          <a:p>
            <a:pPr lvl="1" fontAlgn="base">
              <a:spcBef>
                <a:spcPts val="1000"/>
              </a:spcBef>
              <a:buClr>
                <a:srgbClr val="90C226"/>
              </a:buClr>
              <a:buSzPct val="80000"/>
            </a:pPr>
            <a:r>
              <a:rPr lang="en-US" sz="1600" dirty="0"/>
              <a:t>Super computer is built on expensive hardware with redundancy while cloud computing is built on commodity computer with distributed replicas.</a:t>
            </a:r>
          </a:p>
          <a:p>
            <a:pPr lvl="1" fontAlgn="base">
              <a:spcBef>
                <a:spcPts val="1000"/>
              </a:spcBef>
              <a:buClr>
                <a:srgbClr val="90C226"/>
              </a:buClr>
              <a:buSzPct val="80000"/>
            </a:pPr>
            <a:r>
              <a:rPr lang="en-US" sz="1600" dirty="0"/>
              <a:t>In cloud computing, we will have some nodes unavailability even nothing goes wrong, for example, deployment.</a:t>
            </a:r>
          </a:p>
          <a:p>
            <a:pPr marL="342900" indent="-342900" fontAlgn="base">
              <a:spcBef>
                <a:spcPts val="1000"/>
              </a:spcBef>
              <a:buClr>
                <a:srgbClr val="90C226"/>
              </a:buClr>
              <a:buSzPct val="80000"/>
              <a:buFont typeface="Wingdings 3" charset="2"/>
              <a:buChar char=""/>
            </a:pPr>
            <a:endParaRPr lang="en-US" sz="1600" dirty="0"/>
          </a:p>
          <a:p>
            <a:pPr marL="800100" lvl="1" indent="-342900" fontAlgn="base">
              <a:spcBef>
                <a:spcPts val="1000"/>
              </a:spcBef>
              <a:buClr>
                <a:srgbClr val="90C226"/>
              </a:buClr>
              <a:buSzPct val="80000"/>
              <a:buFont typeface="Wingdings 3" charset="2"/>
              <a:buChar char=""/>
            </a:pPr>
            <a:endParaRPr lang="en-US" sz="1600" dirty="0"/>
          </a:p>
        </p:txBody>
      </p:sp>
    </p:spTree>
    <p:extLst>
      <p:ext uri="{BB962C8B-B14F-4D97-AF65-F5344CB8AC3E}">
        <p14:creationId xmlns:p14="http://schemas.microsoft.com/office/powerpoint/2010/main" val="3447536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Unreliable Networks</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2462213"/>
          </a:xfrm>
          <a:prstGeom prst="rect">
            <a:avLst/>
          </a:prstGeom>
          <a:noFill/>
        </p:spPr>
        <p:txBody>
          <a:bodyPr wrap="square" rtlCol="0">
            <a:spAutoFit/>
          </a:bodyPr>
          <a:lstStyle/>
          <a:p>
            <a:pPr lvl="0" fontAlgn="base"/>
            <a:r>
              <a:rPr lang="en-US" sz="1400" dirty="0"/>
              <a:t>1. Your request may have been lost (perhaps someone unplugged a network cable).</a:t>
            </a:r>
          </a:p>
          <a:p>
            <a:pPr lvl="0" fontAlgn="base"/>
            <a:r>
              <a:rPr lang="en-US" sz="1400" dirty="0"/>
              <a:t>2. Your request may be waiting in a queue and will be delivered later (perhaps the network or the recipient is overloaded).</a:t>
            </a:r>
          </a:p>
          <a:p>
            <a:pPr lvl="0" fontAlgn="base"/>
            <a:r>
              <a:rPr lang="en-US" sz="1400" dirty="0"/>
              <a:t>3. The remote node may have failed (perhaps it crashed or it was powered down).</a:t>
            </a:r>
          </a:p>
          <a:p>
            <a:pPr lvl="0" fontAlgn="base"/>
            <a:r>
              <a:rPr lang="en-US" sz="1400" dirty="0"/>
              <a:t>4. The remote node may have temporarily stopped responding (perhaps it is experiencing a long garbage collection pause; see “Process Pauses” on page 295), but it will start responding again later.</a:t>
            </a:r>
          </a:p>
          <a:p>
            <a:pPr lvl="0" fontAlgn="base"/>
            <a:r>
              <a:rPr lang="en-US" sz="1400" dirty="0"/>
              <a:t>5. The remote node may have processed your request, but the response has been lost on the network (perhaps a network switch has been misconfigured).</a:t>
            </a:r>
          </a:p>
          <a:p>
            <a:pPr lvl="0" fontAlgn="base"/>
            <a:r>
              <a:rPr lang="en-US" sz="1400" dirty="0"/>
              <a:t>6. The remote node may have processed your request, but the response has been delayed and will be delivered later (perhaps the network or your own machine is overloaded).</a:t>
            </a:r>
          </a:p>
        </p:txBody>
      </p:sp>
      <p:pic>
        <p:nvPicPr>
          <p:cNvPr id="11" name="Picture 10">
            <a:extLst>
              <a:ext uri="{FF2B5EF4-FFF2-40B4-BE49-F238E27FC236}">
                <a16:creationId xmlns:a16="http://schemas.microsoft.com/office/drawing/2014/main" id="{97BCF526-CF5F-4D12-9D4D-F0657BCEB835}"/>
              </a:ext>
            </a:extLst>
          </p:cNvPr>
          <p:cNvPicPr/>
          <p:nvPr/>
        </p:nvPicPr>
        <p:blipFill>
          <a:blip r:embed="rId3"/>
          <a:stretch>
            <a:fillRect/>
          </a:stretch>
        </p:blipFill>
        <p:spPr>
          <a:xfrm>
            <a:off x="677334" y="3954144"/>
            <a:ext cx="7450666" cy="2294255"/>
          </a:xfrm>
          <a:prstGeom prst="rect">
            <a:avLst/>
          </a:prstGeom>
        </p:spPr>
      </p:pic>
      <p:sp>
        <p:nvSpPr>
          <p:cNvPr id="3" name="TextBox 2">
            <a:extLst>
              <a:ext uri="{FF2B5EF4-FFF2-40B4-BE49-F238E27FC236}">
                <a16:creationId xmlns:a16="http://schemas.microsoft.com/office/drawing/2014/main" id="{7E3434E0-3322-4A33-B66B-E57C05D8C0DD}"/>
              </a:ext>
            </a:extLst>
          </p:cNvPr>
          <p:cNvSpPr txBox="1"/>
          <p:nvPr/>
        </p:nvSpPr>
        <p:spPr>
          <a:xfrm>
            <a:off x="808074" y="6248399"/>
            <a:ext cx="6842406" cy="523220"/>
          </a:xfrm>
          <a:prstGeom prst="rect">
            <a:avLst/>
          </a:prstGeom>
          <a:noFill/>
        </p:spPr>
        <p:txBody>
          <a:bodyPr wrap="square" rtlCol="0">
            <a:spAutoFit/>
          </a:bodyPr>
          <a:lstStyle/>
          <a:p>
            <a:r>
              <a:rPr lang="en-US" sz="1400" dirty="0"/>
              <a:t>The sender has no way to know the network error except for that it did not get response.</a:t>
            </a:r>
          </a:p>
        </p:txBody>
      </p:sp>
    </p:spTree>
    <p:extLst>
      <p:ext uri="{BB962C8B-B14F-4D97-AF65-F5344CB8AC3E}">
        <p14:creationId xmlns:p14="http://schemas.microsoft.com/office/powerpoint/2010/main" val="516238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47946" cy="769259"/>
          </a:xfrm>
        </p:spPr>
        <p:txBody>
          <a:bodyPr>
            <a:normAutofit/>
          </a:bodyPr>
          <a:lstStyle/>
          <a:p>
            <a:r>
              <a:rPr lang="en-US" b="1" dirty="0"/>
              <a:t>Timeouts and Unbounded Delays</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584775"/>
          </a:xfrm>
          <a:prstGeom prst="rect">
            <a:avLst/>
          </a:prstGeom>
          <a:noFill/>
        </p:spPr>
        <p:txBody>
          <a:bodyPr wrap="square" rtlCol="0">
            <a:spAutoFit/>
          </a:bodyPr>
          <a:lstStyle/>
          <a:p>
            <a:pPr lvl="0" fontAlgn="base"/>
            <a:r>
              <a:rPr lang="en-US" sz="1600" dirty="0"/>
              <a:t>There is no guarantee that a maximum timeout can be safely determined in a cloud environment, but the timeout may be the only way we know something is wrong.</a:t>
            </a:r>
          </a:p>
        </p:txBody>
      </p:sp>
      <p:sp>
        <p:nvSpPr>
          <p:cNvPr id="5" name="Rectangle 4">
            <a:extLst>
              <a:ext uri="{FF2B5EF4-FFF2-40B4-BE49-F238E27FC236}">
                <a16:creationId xmlns:a16="http://schemas.microsoft.com/office/drawing/2014/main" id="{A11CA21A-DA45-43BD-B12A-9CD7BD2AD106}"/>
              </a:ext>
            </a:extLst>
          </p:cNvPr>
          <p:cNvSpPr/>
          <p:nvPr/>
        </p:nvSpPr>
        <p:spPr>
          <a:xfrm>
            <a:off x="808074" y="2297169"/>
            <a:ext cx="3853940" cy="369332"/>
          </a:xfrm>
          <a:prstGeom prst="rect">
            <a:avLst/>
          </a:prstGeom>
        </p:spPr>
        <p:txBody>
          <a:bodyPr wrap="none">
            <a:spAutoFit/>
          </a:bodyPr>
          <a:lstStyle/>
          <a:p>
            <a:r>
              <a:rPr lang="en-US" b="1" dirty="0"/>
              <a:t>Network congestion and queueing</a:t>
            </a:r>
          </a:p>
        </p:txBody>
      </p:sp>
      <p:grpSp>
        <p:nvGrpSpPr>
          <p:cNvPr id="7" name="Group 6">
            <a:extLst>
              <a:ext uri="{FF2B5EF4-FFF2-40B4-BE49-F238E27FC236}">
                <a16:creationId xmlns:a16="http://schemas.microsoft.com/office/drawing/2014/main" id="{D6A7DE1E-1FD1-4ED0-B586-AD08F3CC7ADE}"/>
              </a:ext>
            </a:extLst>
          </p:cNvPr>
          <p:cNvGrpSpPr/>
          <p:nvPr/>
        </p:nvGrpSpPr>
        <p:grpSpPr>
          <a:xfrm>
            <a:off x="808074" y="2849381"/>
            <a:ext cx="7391046" cy="2860539"/>
            <a:chOff x="0" y="0"/>
            <a:chExt cx="4576905" cy="1788619"/>
          </a:xfrm>
        </p:grpSpPr>
        <p:sp>
          <p:nvSpPr>
            <p:cNvPr id="8" name="Shape 24765">
              <a:extLst>
                <a:ext uri="{FF2B5EF4-FFF2-40B4-BE49-F238E27FC236}">
                  <a16:creationId xmlns:a16="http://schemas.microsoft.com/office/drawing/2014/main" id="{12BA8613-D888-454C-A68F-14434DEF6988}"/>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4767">
              <a:extLst>
                <a:ext uri="{FF2B5EF4-FFF2-40B4-BE49-F238E27FC236}">
                  <a16:creationId xmlns:a16="http://schemas.microsoft.com/office/drawing/2014/main" id="{C115B55F-CD1B-4F20-AC0A-C2A12047233F}"/>
                </a:ext>
              </a:extLst>
            </p:cNvPr>
            <p:cNvSpPr/>
            <p:nvPr/>
          </p:nvSpPr>
          <p:spPr>
            <a:xfrm>
              <a:off x="4576040" y="0"/>
              <a:ext cx="0" cy="1788619"/>
            </a:xfrm>
            <a:custGeom>
              <a:avLst/>
              <a:gdLst/>
              <a:ahLst/>
              <a:cxnLst/>
              <a:rect l="0" t="0" r="0" b="0"/>
              <a:pathLst>
                <a:path h="1788619">
                  <a:moveTo>
                    <a:pt x="0" y="178861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24769">
              <a:extLst>
                <a:ext uri="{FF2B5EF4-FFF2-40B4-BE49-F238E27FC236}">
                  <a16:creationId xmlns:a16="http://schemas.microsoft.com/office/drawing/2014/main" id="{CBB5BA71-84D0-4224-9CBE-FC51B32A1CDD}"/>
                </a:ext>
              </a:extLst>
            </p:cNvPr>
            <p:cNvSpPr/>
            <p:nvPr/>
          </p:nvSpPr>
          <p:spPr>
            <a:xfrm>
              <a:off x="0" y="17877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24771">
              <a:extLst>
                <a:ext uri="{FF2B5EF4-FFF2-40B4-BE49-F238E27FC236}">
                  <a16:creationId xmlns:a16="http://schemas.microsoft.com/office/drawing/2014/main" id="{3D6929F7-6C01-4FCF-9FC3-5AE63F267B91}"/>
                </a:ext>
              </a:extLst>
            </p:cNvPr>
            <p:cNvSpPr/>
            <p:nvPr/>
          </p:nvSpPr>
          <p:spPr>
            <a:xfrm>
              <a:off x="865" y="0"/>
              <a:ext cx="0" cy="1788619"/>
            </a:xfrm>
            <a:custGeom>
              <a:avLst/>
              <a:gdLst/>
              <a:ahLst/>
              <a:cxnLst/>
              <a:rect l="0" t="0" r="0" b="0"/>
              <a:pathLst>
                <a:path h="1788619">
                  <a:moveTo>
                    <a:pt x="0" y="1788619"/>
                  </a:moveTo>
                  <a:lnTo>
                    <a:pt x="0" y="178854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3" name="Picture 12">
              <a:extLst>
                <a:ext uri="{FF2B5EF4-FFF2-40B4-BE49-F238E27FC236}">
                  <a16:creationId xmlns:a16="http://schemas.microsoft.com/office/drawing/2014/main" id="{DF33BE8E-1FF3-4B38-996E-3B437545C2CA}"/>
                </a:ext>
              </a:extLst>
            </p:cNvPr>
            <p:cNvPicPr/>
            <p:nvPr/>
          </p:nvPicPr>
          <p:blipFill>
            <a:blip r:embed="rId3"/>
            <a:stretch>
              <a:fillRect/>
            </a:stretch>
          </p:blipFill>
          <p:spPr>
            <a:xfrm>
              <a:off x="93892" y="65952"/>
              <a:ext cx="4389120" cy="1647444"/>
            </a:xfrm>
            <a:prstGeom prst="rect">
              <a:avLst/>
            </a:prstGeom>
          </p:spPr>
        </p:pic>
      </p:grpSp>
    </p:spTree>
    <p:extLst>
      <p:ext uri="{BB962C8B-B14F-4D97-AF65-F5344CB8AC3E}">
        <p14:creationId xmlns:p14="http://schemas.microsoft.com/office/powerpoint/2010/main" val="979555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fontAlgn="base">
              <a:spcBef>
                <a:spcPts val="1000"/>
              </a:spcBef>
              <a:buClr>
                <a:srgbClr val="90C226"/>
              </a:buClr>
              <a:buSzPct val="80000"/>
            </a:pPr>
            <a:r>
              <a:rPr lang="en-US" b="1" dirty="0"/>
              <a:t>Unreliable Clocks</a:t>
            </a:r>
          </a:p>
        </p:txBody>
      </p:sp>
      <p:sp>
        <p:nvSpPr>
          <p:cNvPr id="2" name="TextBox 1">
            <a:extLst>
              <a:ext uri="{FF2B5EF4-FFF2-40B4-BE49-F238E27FC236}">
                <a16:creationId xmlns:a16="http://schemas.microsoft.com/office/drawing/2014/main" id="{41C6AA1D-172C-44AE-AE17-829107593CD6}"/>
              </a:ext>
            </a:extLst>
          </p:cNvPr>
          <p:cNvSpPr txBox="1"/>
          <p:nvPr/>
        </p:nvSpPr>
        <p:spPr>
          <a:xfrm>
            <a:off x="677334" y="1770054"/>
            <a:ext cx="8080745" cy="4775666"/>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dirty="0"/>
              <a:t>Time-of-day clocks</a:t>
            </a:r>
          </a:p>
          <a:p>
            <a:pPr lvl="1" fontAlgn="base">
              <a:spcBef>
                <a:spcPts val="1000"/>
              </a:spcBef>
              <a:buClr>
                <a:srgbClr val="90C226"/>
              </a:buClr>
              <a:buSzPct val="80000"/>
            </a:pPr>
            <a:r>
              <a:rPr lang="en-US" sz="1600" dirty="0"/>
              <a:t>It returns the current date and time according to some calendar (also known as wall-clock time). For exam‐</a:t>
            </a:r>
            <a:r>
              <a:rPr lang="en-US" sz="1600" dirty="0" err="1"/>
              <a:t>ple</a:t>
            </a:r>
            <a:r>
              <a:rPr lang="en-US" sz="1600" dirty="0"/>
              <a:t>, </a:t>
            </a:r>
            <a:r>
              <a:rPr lang="en-US" sz="1600" dirty="0" err="1"/>
              <a:t>clock_gettime</a:t>
            </a:r>
            <a:r>
              <a:rPr lang="en-US" sz="1600" dirty="0"/>
              <a:t>(CLOCK_REALTIME) on </a:t>
            </a:r>
            <a:r>
              <a:rPr lang="en-US" sz="1600" dirty="0" err="1"/>
              <a:t>Linuxv</a:t>
            </a:r>
            <a:r>
              <a:rPr lang="en-US" sz="1600" dirty="0"/>
              <a:t> and </a:t>
            </a:r>
            <a:r>
              <a:rPr lang="en-US" sz="1600" dirty="0" err="1"/>
              <a:t>System.currentTimeMillis</a:t>
            </a:r>
            <a:r>
              <a:rPr lang="en-US" sz="1600" dirty="0"/>
              <a:t>() in Java return the number of seconds (or milliseconds) since the epoch: midnight UTC on January 1, 1970, not counting leap seconds. </a:t>
            </a:r>
          </a:p>
          <a:p>
            <a:pPr lvl="1" fontAlgn="base">
              <a:spcBef>
                <a:spcPts val="1000"/>
              </a:spcBef>
              <a:buClr>
                <a:srgbClr val="90C226"/>
              </a:buClr>
              <a:buSzPct val="80000"/>
            </a:pPr>
            <a:endParaRPr lang="en-US" sz="1600" dirty="0"/>
          </a:p>
          <a:p>
            <a:pPr marL="342900" indent="-342900" fontAlgn="base">
              <a:spcBef>
                <a:spcPts val="1000"/>
              </a:spcBef>
              <a:buClr>
                <a:srgbClr val="90C226"/>
              </a:buClr>
              <a:buSzPct val="80000"/>
              <a:buFont typeface="Wingdings 3" charset="2"/>
              <a:buChar char=""/>
            </a:pPr>
            <a:r>
              <a:rPr lang="en-US" dirty="0"/>
              <a:t>Monotonic clocks</a:t>
            </a:r>
          </a:p>
          <a:p>
            <a:pPr lvl="1" fontAlgn="base">
              <a:spcBef>
                <a:spcPts val="1000"/>
              </a:spcBef>
              <a:buClr>
                <a:srgbClr val="90C226"/>
              </a:buClr>
              <a:buSzPct val="80000"/>
            </a:pPr>
            <a:r>
              <a:rPr lang="en-US" sz="1600" dirty="0"/>
              <a:t>A monotonic clock is guaranteed to always move forward (whereas a time-</a:t>
            </a:r>
            <a:r>
              <a:rPr lang="en-US" sz="1600" dirty="0" err="1"/>
              <a:t>ofday</a:t>
            </a:r>
            <a:r>
              <a:rPr lang="en-US" sz="1600" dirty="0"/>
              <a:t> clock may jump back in time): </a:t>
            </a:r>
            <a:r>
              <a:rPr lang="en-US" sz="1600" dirty="0" err="1"/>
              <a:t>clock_gettime</a:t>
            </a:r>
            <a:r>
              <a:rPr lang="en-US" sz="1600" dirty="0"/>
              <a:t>(CLOCK_MONOTONIC) on Linux and </a:t>
            </a:r>
            <a:r>
              <a:rPr lang="en-US" sz="1600" dirty="0" err="1"/>
              <a:t>System.nanoTime</a:t>
            </a:r>
            <a:r>
              <a:rPr lang="en-US" sz="1600" dirty="0"/>
              <a:t>() in Java are monotonic clocks.</a:t>
            </a:r>
          </a:p>
          <a:p>
            <a:pPr lvl="1" fontAlgn="base">
              <a:spcBef>
                <a:spcPts val="1000"/>
              </a:spcBef>
              <a:buClr>
                <a:srgbClr val="90C226"/>
              </a:buClr>
              <a:buSzPct val="80000"/>
            </a:pPr>
            <a:endParaRPr lang="en-US" sz="1600" dirty="0"/>
          </a:p>
          <a:p>
            <a:pPr marL="342900" indent="-342900" fontAlgn="base">
              <a:spcBef>
                <a:spcPts val="1000"/>
              </a:spcBef>
              <a:buClr>
                <a:srgbClr val="90C226"/>
              </a:buClr>
              <a:buSzPct val="80000"/>
              <a:buFont typeface="Wingdings 3" charset="2"/>
              <a:buChar char=""/>
            </a:pPr>
            <a:r>
              <a:rPr lang="en-US" dirty="0"/>
              <a:t>Clock Synchronization and Accuracy</a:t>
            </a:r>
          </a:p>
          <a:p>
            <a:pPr lvl="1" fontAlgn="base">
              <a:spcBef>
                <a:spcPts val="1000"/>
              </a:spcBef>
              <a:buClr>
                <a:srgbClr val="90C226"/>
              </a:buClr>
              <a:buSzPct val="80000"/>
            </a:pPr>
            <a:r>
              <a:rPr lang="en-US" sz="1600" dirty="0"/>
              <a:t>Monotonic clocks don’t need synchronization, but time-of-day clocks need to be set according to an NTP server or other external time source</a:t>
            </a:r>
            <a:endParaRPr lang="en-US" dirty="0"/>
          </a:p>
        </p:txBody>
      </p:sp>
    </p:spTree>
    <p:extLst>
      <p:ext uri="{BB962C8B-B14F-4D97-AF65-F5344CB8AC3E}">
        <p14:creationId xmlns:p14="http://schemas.microsoft.com/office/powerpoint/2010/main" val="3676590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Timestamps for ordering events</a:t>
            </a:r>
          </a:p>
        </p:txBody>
      </p:sp>
      <p:grpSp>
        <p:nvGrpSpPr>
          <p:cNvPr id="5" name="Group 4">
            <a:extLst>
              <a:ext uri="{FF2B5EF4-FFF2-40B4-BE49-F238E27FC236}">
                <a16:creationId xmlns:a16="http://schemas.microsoft.com/office/drawing/2014/main" id="{F2D6402A-CACD-4A8E-AA00-9C8AFB60DD02}"/>
              </a:ext>
            </a:extLst>
          </p:cNvPr>
          <p:cNvGrpSpPr/>
          <p:nvPr/>
        </p:nvGrpSpPr>
        <p:grpSpPr>
          <a:xfrm>
            <a:off x="677334" y="1524000"/>
            <a:ext cx="8304106" cy="4206240"/>
            <a:chOff x="0" y="0"/>
            <a:chExt cx="4576905" cy="2160475"/>
          </a:xfrm>
        </p:grpSpPr>
        <p:sp>
          <p:nvSpPr>
            <p:cNvPr id="6" name="Shape 25325">
              <a:extLst>
                <a:ext uri="{FF2B5EF4-FFF2-40B4-BE49-F238E27FC236}">
                  <a16:creationId xmlns:a16="http://schemas.microsoft.com/office/drawing/2014/main" id="{9CE1DE58-444B-4172-822D-A3C5CF9CEBD9}"/>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5327">
              <a:extLst>
                <a:ext uri="{FF2B5EF4-FFF2-40B4-BE49-F238E27FC236}">
                  <a16:creationId xmlns:a16="http://schemas.microsoft.com/office/drawing/2014/main" id="{6FA75DD7-DDE4-45D5-8AAB-F8D7DF89ABD5}"/>
                </a:ext>
              </a:extLst>
            </p:cNvPr>
            <p:cNvSpPr/>
            <p:nvPr/>
          </p:nvSpPr>
          <p:spPr>
            <a:xfrm>
              <a:off x="4576040" y="0"/>
              <a:ext cx="0" cy="2160475"/>
            </a:xfrm>
            <a:custGeom>
              <a:avLst/>
              <a:gdLst/>
              <a:ahLst/>
              <a:cxnLst/>
              <a:rect l="0" t="0" r="0" b="0"/>
              <a:pathLst>
                <a:path h="2160475">
                  <a:moveTo>
                    <a:pt x="0" y="216047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5329">
              <a:extLst>
                <a:ext uri="{FF2B5EF4-FFF2-40B4-BE49-F238E27FC236}">
                  <a16:creationId xmlns:a16="http://schemas.microsoft.com/office/drawing/2014/main" id="{0DF22B48-5DF1-467D-8214-562F61BD50B1}"/>
                </a:ext>
              </a:extLst>
            </p:cNvPr>
            <p:cNvSpPr/>
            <p:nvPr/>
          </p:nvSpPr>
          <p:spPr>
            <a:xfrm>
              <a:off x="0" y="21596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5331">
              <a:extLst>
                <a:ext uri="{FF2B5EF4-FFF2-40B4-BE49-F238E27FC236}">
                  <a16:creationId xmlns:a16="http://schemas.microsoft.com/office/drawing/2014/main" id="{FBB4DE60-04D2-4327-AD95-8E3C2826E194}"/>
                </a:ext>
              </a:extLst>
            </p:cNvPr>
            <p:cNvSpPr/>
            <p:nvPr/>
          </p:nvSpPr>
          <p:spPr>
            <a:xfrm>
              <a:off x="865" y="0"/>
              <a:ext cx="0" cy="2160475"/>
            </a:xfrm>
            <a:custGeom>
              <a:avLst/>
              <a:gdLst/>
              <a:ahLst/>
              <a:cxnLst/>
              <a:rect l="0" t="0" r="0" b="0"/>
              <a:pathLst>
                <a:path h="2160475">
                  <a:moveTo>
                    <a:pt x="0" y="2160475"/>
                  </a:moveTo>
                  <a:lnTo>
                    <a:pt x="0" y="2160404"/>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F541455A-5821-480C-A692-1232DC5B4F14}"/>
                </a:ext>
              </a:extLst>
            </p:cNvPr>
            <p:cNvPicPr/>
            <p:nvPr/>
          </p:nvPicPr>
          <p:blipFill>
            <a:blip r:embed="rId3"/>
            <a:stretch>
              <a:fillRect/>
            </a:stretch>
          </p:blipFill>
          <p:spPr>
            <a:xfrm>
              <a:off x="93892" y="65952"/>
              <a:ext cx="4389120" cy="2019300"/>
            </a:xfrm>
            <a:prstGeom prst="rect">
              <a:avLst/>
            </a:prstGeom>
          </p:spPr>
        </p:pic>
      </p:grpSp>
    </p:spTree>
    <p:extLst>
      <p:ext uri="{BB962C8B-B14F-4D97-AF65-F5344CB8AC3E}">
        <p14:creationId xmlns:p14="http://schemas.microsoft.com/office/powerpoint/2010/main" val="3015673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Clock readings have a confidence interval</a:t>
            </a:r>
          </a:p>
        </p:txBody>
      </p:sp>
      <p:sp>
        <p:nvSpPr>
          <p:cNvPr id="11" name="TextBox 10">
            <a:extLst>
              <a:ext uri="{FF2B5EF4-FFF2-40B4-BE49-F238E27FC236}">
                <a16:creationId xmlns:a16="http://schemas.microsoft.com/office/drawing/2014/main" id="{AC584079-1670-49EF-9248-03A9BCA30242}"/>
              </a:ext>
            </a:extLst>
          </p:cNvPr>
          <p:cNvSpPr txBox="1"/>
          <p:nvPr/>
        </p:nvSpPr>
        <p:spPr>
          <a:xfrm>
            <a:off x="677334" y="1770054"/>
            <a:ext cx="8080745" cy="3677930"/>
          </a:xfrm>
          <a:prstGeom prst="rect">
            <a:avLst/>
          </a:prstGeom>
          <a:noFill/>
        </p:spPr>
        <p:txBody>
          <a:bodyPr wrap="square" rtlCol="0">
            <a:spAutoFit/>
          </a:bodyPr>
          <a:lstStyle/>
          <a:p>
            <a:pPr fontAlgn="base">
              <a:spcBef>
                <a:spcPts val="1000"/>
              </a:spcBef>
              <a:buClr>
                <a:srgbClr val="90C226"/>
              </a:buClr>
              <a:buSzPct val="80000"/>
            </a:pPr>
            <a:r>
              <a:rPr lang="en-US" sz="1600" dirty="0"/>
              <a:t>Google’s </a:t>
            </a:r>
            <a:r>
              <a:rPr lang="en-US" sz="1600" dirty="0" err="1"/>
              <a:t>TrueTime</a:t>
            </a:r>
            <a:r>
              <a:rPr lang="en-US" sz="1600" dirty="0"/>
              <a:t> API in Spanner [41], which explicitly reports the confidence interval on the local clock. When you ask it for the current time, you get back two values: [earliest, latest], which are the earliest possible and the latest possible timestamp. </a:t>
            </a:r>
          </a:p>
          <a:p>
            <a:pPr fontAlgn="base">
              <a:spcBef>
                <a:spcPts val="1000"/>
              </a:spcBef>
              <a:buClr>
                <a:srgbClr val="90C226"/>
              </a:buClr>
              <a:buSzPct val="80000"/>
            </a:pPr>
            <a:endParaRPr lang="en-US" sz="1600" dirty="0"/>
          </a:p>
          <a:p>
            <a:pPr fontAlgn="base">
              <a:spcBef>
                <a:spcPts val="1000"/>
              </a:spcBef>
              <a:buClr>
                <a:srgbClr val="90C226"/>
              </a:buClr>
              <a:buSzPct val="80000"/>
            </a:pPr>
            <a:r>
              <a:rPr lang="en-US" sz="1600" dirty="0"/>
              <a:t>Spanner implements snapshot isolation across datacenters in this way [59, 60]. It uses the clock’s confidence interval as reported by the </a:t>
            </a:r>
            <a:r>
              <a:rPr lang="en-US" sz="1600" dirty="0" err="1"/>
              <a:t>TrueTime</a:t>
            </a:r>
            <a:r>
              <a:rPr lang="en-US" sz="1600" dirty="0"/>
              <a:t> API, and is based on the following observation: if you have two confidence intervals, each consisting of an earliest and latest possible timestamp (</a:t>
            </a:r>
            <a:r>
              <a:rPr lang="en-US" sz="1600" i="1" dirty="0"/>
              <a:t>A</a:t>
            </a:r>
            <a:r>
              <a:rPr lang="en-US" sz="1600" dirty="0"/>
              <a:t> = [</a:t>
            </a:r>
            <a:r>
              <a:rPr lang="en-US" sz="1600" i="1" dirty="0" err="1"/>
              <a:t>A</a:t>
            </a:r>
            <a:r>
              <a:rPr lang="en-US" sz="1600" i="1" baseline="-25000" dirty="0" err="1"/>
              <a:t>earliest</a:t>
            </a:r>
            <a:r>
              <a:rPr lang="en-US" sz="1600" dirty="0"/>
              <a:t>, </a:t>
            </a:r>
            <a:r>
              <a:rPr lang="en-US" sz="1600" i="1" dirty="0" err="1"/>
              <a:t>A</a:t>
            </a:r>
            <a:r>
              <a:rPr lang="en-US" sz="1600" i="1" baseline="-25000" dirty="0" err="1"/>
              <a:t>latest</a:t>
            </a:r>
            <a:r>
              <a:rPr lang="en-US" sz="1600" dirty="0"/>
              <a:t>] and </a:t>
            </a:r>
            <a:r>
              <a:rPr lang="en-US" sz="1600" i="1" dirty="0"/>
              <a:t>B</a:t>
            </a:r>
            <a:r>
              <a:rPr lang="en-US" sz="1600" dirty="0"/>
              <a:t> = [</a:t>
            </a:r>
            <a:r>
              <a:rPr lang="en-US" sz="1600" i="1" dirty="0" err="1"/>
              <a:t>B</a:t>
            </a:r>
            <a:r>
              <a:rPr lang="en-US" sz="1600" i="1" baseline="-25000" dirty="0" err="1"/>
              <a:t>earliest</a:t>
            </a:r>
            <a:r>
              <a:rPr lang="en-US" sz="1600" dirty="0"/>
              <a:t>, </a:t>
            </a:r>
            <a:r>
              <a:rPr lang="en-US" sz="1600" i="1" dirty="0" err="1"/>
              <a:t>B</a:t>
            </a:r>
            <a:r>
              <a:rPr lang="en-US" sz="1600" i="1" baseline="-25000" dirty="0" err="1"/>
              <a:t>latest</a:t>
            </a:r>
            <a:r>
              <a:rPr lang="en-US" sz="1600" dirty="0"/>
              <a:t>]), and those two intervals do not overlap (i.e., </a:t>
            </a:r>
            <a:r>
              <a:rPr lang="en-US" sz="1600" i="1" dirty="0" err="1"/>
              <a:t>A</a:t>
            </a:r>
            <a:r>
              <a:rPr lang="en-US" sz="1600" i="1" baseline="-25000" dirty="0" err="1"/>
              <a:t>earliest</a:t>
            </a:r>
            <a:r>
              <a:rPr lang="en-US" sz="1600" dirty="0"/>
              <a:t> &lt; </a:t>
            </a:r>
            <a:r>
              <a:rPr lang="en-US" sz="1600" i="1" dirty="0" err="1"/>
              <a:t>A</a:t>
            </a:r>
            <a:r>
              <a:rPr lang="en-US" sz="1600" i="1" baseline="-25000" dirty="0" err="1"/>
              <a:t>latest</a:t>
            </a:r>
            <a:r>
              <a:rPr lang="en-US" sz="1600" dirty="0"/>
              <a:t> &lt; </a:t>
            </a:r>
            <a:r>
              <a:rPr lang="en-US" sz="1600" i="1" dirty="0" err="1"/>
              <a:t>B</a:t>
            </a:r>
            <a:r>
              <a:rPr lang="en-US" sz="1600" i="1" baseline="-25000" dirty="0" err="1"/>
              <a:t>earliest</a:t>
            </a:r>
            <a:r>
              <a:rPr lang="en-US" sz="1600" dirty="0"/>
              <a:t> &lt; </a:t>
            </a:r>
            <a:r>
              <a:rPr lang="en-US" sz="1600" i="1" dirty="0" err="1"/>
              <a:t>B</a:t>
            </a:r>
            <a:r>
              <a:rPr lang="en-US" sz="1600" i="1" baseline="-25000" dirty="0" err="1"/>
              <a:t>latest</a:t>
            </a:r>
            <a:r>
              <a:rPr lang="en-US" sz="1600" dirty="0"/>
              <a:t>), then B definitely happened after A—there can be no doubt. Only if the intervals overlap are we unsure in which order A and B happened.</a:t>
            </a:r>
          </a:p>
          <a:p>
            <a:pPr fontAlgn="base">
              <a:spcBef>
                <a:spcPts val="1000"/>
              </a:spcBef>
              <a:buClr>
                <a:srgbClr val="90C226"/>
              </a:buClr>
              <a:buSzPct val="80000"/>
            </a:pPr>
            <a:endParaRPr lang="en-US" sz="1600" dirty="0"/>
          </a:p>
        </p:txBody>
      </p:sp>
    </p:spTree>
    <p:extLst>
      <p:ext uri="{BB962C8B-B14F-4D97-AF65-F5344CB8AC3E}">
        <p14:creationId xmlns:p14="http://schemas.microsoft.com/office/powerpoint/2010/main" val="404210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Latency and response time</a:t>
            </a:r>
            <a:endParaRPr lang="en-US" dirty="0"/>
          </a:p>
        </p:txBody>
      </p:sp>
      <p:pic>
        <p:nvPicPr>
          <p:cNvPr id="9" name="Picture 8">
            <a:extLst>
              <a:ext uri="{FF2B5EF4-FFF2-40B4-BE49-F238E27FC236}">
                <a16:creationId xmlns:a16="http://schemas.microsoft.com/office/drawing/2014/main" id="{356186FA-913C-48C4-B352-78DC8FD201DC}"/>
              </a:ext>
            </a:extLst>
          </p:cNvPr>
          <p:cNvPicPr/>
          <p:nvPr/>
        </p:nvPicPr>
        <p:blipFill>
          <a:blip r:embed="rId3"/>
          <a:stretch>
            <a:fillRect/>
          </a:stretch>
        </p:blipFill>
        <p:spPr>
          <a:xfrm>
            <a:off x="834707" y="1768157"/>
            <a:ext cx="7080568" cy="3159444"/>
          </a:xfrm>
          <a:prstGeom prst="rect">
            <a:avLst/>
          </a:prstGeom>
        </p:spPr>
      </p:pic>
    </p:spTree>
    <p:extLst>
      <p:ext uri="{BB962C8B-B14F-4D97-AF65-F5344CB8AC3E}">
        <p14:creationId xmlns:p14="http://schemas.microsoft.com/office/powerpoint/2010/main" val="22336595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a:t>Process Pauses</a:t>
            </a:r>
            <a:endParaRPr lang="en-US" dirty="0"/>
          </a:p>
        </p:txBody>
      </p:sp>
      <p:sp>
        <p:nvSpPr>
          <p:cNvPr id="11" name="TextBox 10">
            <a:extLst>
              <a:ext uri="{FF2B5EF4-FFF2-40B4-BE49-F238E27FC236}">
                <a16:creationId xmlns:a16="http://schemas.microsoft.com/office/drawing/2014/main" id="{AC584079-1670-49EF-9248-03A9BCA30242}"/>
              </a:ext>
            </a:extLst>
          </p:cNvPr>
          <p:cNvSpPr txBox="1"/>
          <p:nvPr/>
        </p:nvSpPr>
        <p:spPr>
          <a:xfrm>
            <a:off x="677334" y="1770054"/>
            <a:ext cx="8080745" cy="4252446"/>
          </a:xfrm>
          <a:prstGeom prst="rect">
            <a:avLst/>
          </a:prstGeom>
          <a:noFill/>
        </p:spPr>
        <p:txBody>
          <a:bodyPr wrap="square" rtlCol="0">
            <a:spAutoFit/>
          </a:bodyPr>
          <a:lstStyle/>
          <a:p>
            <a:pPr fontAlgn="base">
              <a:spcBef>
                <a:spcPts val="1000"/>
              </a:spcBef>
              <a:buClr>
                <a:srgbClr val="90C226"/>
              </a:buClr>
              <a:buSzPct val="80000"/>
            </a:pPr>
            <a:r>
              <a:rPr lang="en-US" sz="1600"/>
              <a:t>•	Many programming language runtimes (such as the Java Virtual Machine) have a garbage collector (GC) that occasionally needs to stop all running threads. These “stop-the-world” GC pauses have sometimes been known to last for several minutes  </a:t>
            </a:r>
          </a:p>
          <a:p>
            <a:pPr fontAlgn="base">
              <a:spcBef>
                <a:spcPts val="1000"/>
              </a:spcBef>
              <a:buClr>
                <a:srgbClr val="90C226"/>
              </a:buClr>
              <a:buSzPct val="80000"/>
            </a:pPr>
            <a:endParaRPr lang="en-US" sz="1600"/>
          </a:p>
          <a:p>
            <a:pPr fontAlgn="base">
              <a:spcBef>
                <a:spcPts val="1000"/>
              </a:spcBef>
              <a:buClr>
                <a:srgbClr val="90C226"/>
              </a:buClr>
              <a:buSzPct val="80000"/>
            </a:pPr>
            <a:r>
              <a:rPr lang="en-US" sz="1600"/>
              <a:t>•	If the application performs synchronous disk access, a thread may be paused waiting for a slow disk I/O operation to complete </a:t>
            </a:r>
          </a:p>
          <a:p>
            <a:pPr fontAlgn="base">
              <a:spcBef>
                <a:spcPts val="1000"/>
              </a:spcBef>
              <a:buClr>
                <a:srgbClr val="90C226"/>
              </a:buClr>
              <a:buSzPct val="80000"/>
            </a:pPr>
            <a:endParaRPr lang="en-US" sz="1600"/>
          </a:p>
          <a:p>
            <a:pPr fontAlgn="base">
              <a:spcBef>
                <a:spcPts val="1000"/>
              </a:spcBef>
              <a:buClr>
                <a:srgbClr val="90C226"/>
              </a:buClr>
              <a:buSzPct val="80000"/>
            </a:pPr>
            <a:r>
              <a:rPr lang="en-US" sz="1600"/>
              <a:t>•	If the operating system is configured to allow swapping to disk (paging), a simple memory access may result in a page fault that requires a page from disk to be loaded into memory. </a:t>
            </a:r>
          </a:p>
          <a:p>
            <a:pPr fontAlgn="base">
              <a:spcBef>
                <a:spcPts val="1000"/>
              </a:spcBef>
              <a:buClr>
                <a:srgbClr val="90C226"/>
              </a:buClr>
              <a:buSzPct val="80000"/>
            </a:pPr>
            <a:endParaRPr lang="en-US" b="1"/>
          </a:p>
          <a:p>
            <a:pPr fontAlgn="base">
              <a:spcBef>
                <a:spcPts val="1000"/>
              </a:spcBef>
              <a:buClr>
                <a:srgbClr val="90C226"/>
              </a:buClr>
              <a:buSzPct val="80000"/>
            </a:pPr>
            <a:r>
              <a:rPr lang="en-US" b="1"/>
              <a:t>Response time guarantees?</a:t>
            </a:r>
          </a:p>
          <a:p>
            <a:pPr fontAlgn="base">
              <a:spcBef>
                <a:spcPts val="1000"/>
              </a:spcBef>
              <a:buClr>
                <a:srgbClr val="90C226"/>
              </a:buClr>
              <a:buSzPct val="80000"/>
            </a:pPr>
            <a:r>
              <a:rPr lang="en-US" sz="1600"/>
              <a:t>May be not possible.</a:t>
            </a:r>
            <a:endParaRPr lang="en-US" sz="1600" dirty="0"/>
          </a:p>
        </p:txBody>
      </p:sp>
    </p:spTree>
    <p:extLst>
      <p:ext uri="{BB962C8B-B14F-4D97-AF65-F5344CB8AC3E}">
        <p14:creationId xmlns:p14="http://schemas.microsoft.com/office/powerpoint/2010/main" val="2265099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leader lock and fencing token</a:t>
            </a:r>
          </a:p>
        </p:txBody>
      </p:sp>
      <p:pic>
        <p:nvPicPr>
          <p:cNvPr id="5" name="Picture 4">
            <a:extLst>
              <a:ext uri="{FF2B5EF4-FFF2-40B4-BE49-F238E27FC236}">
                <a16:creationId xmlns:a16="http://schemas.microsoft.com/office/drawing/2014/main" id="{C456091C-F562-424B-9513-4272C527D94A}"/>
              </a:ext>
            </a:extLst>
          </p:cNvPr>
          <p:cNvPicPr/>
          <p:nvPr/>
        </p:nvPicPr>
        <p:blipFill>
          <a:blip r:embed="rId3"/>
          <a:stretch>
            <a:fillRect/>
          </a:stretch>
        </p:blipFill>
        <p:spPr>
          <a:xfrm>
            <a:off x="677334" y="1524000"/>
            <a:ext cx="6658186" cy="2614969"/>
          </a:xfrm>
          <a:prstGeom prst="rect">
            <a:avLst/>
          </a:prstGeom>
        </p:spPr>
      </p:pic>
      <p:grpSp>
        <p:nvGrpSpPr>
          <p:cNvPr id="6" name="Group 5">
            <a:extLst>
              <a:ext uri="{FF2B5EF4-FFF2-40B4-BE49-F238E27FC236}">
                <a16:creationId xmlns:a16="http://schemas.microsoft.com/office/drawing/2014/main" id="{FB61F7C6-687E-47B1-B9EF-48ECA304EE63}"/>
              </a:ext>
            </a:extLst>
          </p:cNvPr>
          <p:cNvGrpSpPr/>
          <p:nvPr/>
        </p:nvGrpSpPr>
        <p:grpSpPr>
          <a:xfrm>
            <a:off x="677334" y="4267200"/>
            <a:ext cx="6658186" cy="2519680"/>
            <a:chOff x="0" y="0"/>
            <a:chExt cx="4576905" cy="1752044"/>
          </a:xfrm>
        </p:grpSpPr>
        <p:sp>
          <p:nvSpPr>
            <p:cNvPr id="7" name="Shape 26112">
              <a:extLst>
                <a:ext uri="{FF2B5EF4-FFF2-40B4-BE49-F238E27FC236}">
                  <a16:creationId xmlns:a16="http://schemas.microsoft.com/office/drawing/2014/main" id="{0303A8C8-B802-4D97-BFE4-A7A010F65DA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6114">
              <a:extLst>
                <a:ext uri="{FF2B5EF4-FFF2-40B4-BE49-F238E27FC236}">
                  <a16:creationId xmlns:a16="http://schemas.microsoft.com/office/drawing/2014/main" id="{84D2094D-C107-438E-AE5B-BEC417D1D915}"/>
                </a:ext>
              </a:extLst>
            </p:cNvPr>
            <p:cNvSpPr/>
            <p:nvPr/>
          </p:nvSpPr>
          <p:spPr>
            <a:xfrm>
              <a:off x="4576040" y="0"/>
              <a:ext cx="0" cy="1752043"/>
            </a:xfrm>
            <a:custGeom>
              <a:avLst/>
              <a:gdLst/>
              <a:ahLst/>
              <a:cxnLst/>
              <a:rect l="0" t="0" r="0" b="0"/>
              <a:pathLst>
                <a:path h="1752043">
                  <a:moveTo>
                    <a:pt x="0" y="1752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6116">
              <a:extLst>
                <a:ext uri="{FF2B5EF4-FFF2-40B4-BE49-F238E27FC236}">
                  <a16:creationId xmlns:a16="http://schemas.microsoft.com/office/drawing/2014/main" id="{9D153ACD-D0C8-49C6-95B1-D68023499CBD}"/>
                </a:ext>
              </a:extLst>
            </p:cNvPr>
            <p:cNvSpPr/>
            <p:nvPr/>
          </p:nvSpPr>
          <p:spPr>
            <a:xfrm>
              <a:off x="0" y="1751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26118">
              <a:extLst>
                <a:ext uri="{FF2B5EF4-FFF2-40B4-BE49-F238E27FC236}">
                  <a16:creationId xmlns:a16="http://schemas.microsoft.com/office/drawing/2014/main" id="{BE9F3897-5843-4A05-BD95-D498B3E669C8}"/>
                </a:ext>
              </a:extLst>
            </p:cNvPr>
            <p:cNvSpPr/>
            <p:nvPr/>
          </p:nvSpPr>
          <p:spPr>
            <a:xfrm>
              <a:off x="865" y="0"/>
              <a:ext cx="0" cy="1752044"/>
            </a:xfrm>
            <a:custGeom>
              <a:avLst/>
              <a:gdLst/>
              <a:ahLst/>
              <a:cxnLst/>
              <a:rect l="0" t="0" r="0" b="0"/>
              <a:pathLst>
                <a:path h="1752044">
                  <a:moveTo>
                    <a:pt x="0" y="1752044"/>
                  </a:moveTo>
                  <a:lnTo>
                    <a:pt x="0" y="17519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2" name="Picture 11">
              <a:extLst>
                <a:ext uri="{FF2B5EF4-FFF2-40B4-BE49-F238E27FC236}">
                  <a16:creationId xmlns:a16="http://schemas.microsoft.com/office/drawing/2014/main" id="{104C158C-DE8B-44F7-AF30-81891AF5E5D8}"/>
                </a:ext>
              </a:extLst>
            </p:cNvPr>
            <p:cNvPicPr/>
            <p:nvPr/>
          </p:nvPicPr>
          <p:blipFill>
            <a:blip r:embed="rId4"/>
            <a:stretch>
              <a:fillRect/>
            </a:stretch>
          </p:blipFill>
          <p:spPr>
            <a:xfrm>
              <a:off x="93892" y="65952"/>
              <a:ext cx="4389120" cy="1610868"/>
            </a:xfrm>
            <a:prstGeom prst="rect">
              <a:avLst/>
            </a:prstGeom>
          </p:spPr>
        </p:pic>
      </p:grpSp>
    </p:spTree>
    <p:extLst>
      <p:ext uri="{BB962C8B-B14F-4D97-AF65-F5344CB8AC3E}">
        <p14:creationId xmlns:p14="http://schemas.microsoft.com/office/powerpoint/2010/main" val="1877905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fontAlgn="base">
              <a:spcBef>
                <a:spcPts val="1000"/>
              </a:spcBef>
              <a:buClr>
                <a:srgbClr val="90C226"/>
              </a:buClr>
              <a:buSzPct val="80000"/>
            </a:pPr>
            <a:r>
              <a:rPr lang="en-US" b="1" dirty="0"/>
              <a:t>System Model and Reality</a:t>
            </a:r>
          </a:p>
        </p:txBody>
      </p:sp>
      <p:sp>
        <p:nvSpPr>
          <p:cNvPr id="2" name="TextBox 1">
            <a:extLst>
              <a:ext uri="{FF2B5EF4-FFF2-40B4-BE49-F238E27FC236}">
                <a16:creationId xmlns:a16="http://schemas.microsoft.com/office/drawing/2014/main" id="{41C6AA1D-172C-44AE-AE17-829107593CD6}"/>
              </a:ext>
            </a:extLst>
          </p:cNvPr>
          <p:cNvSpPr txBox="1"/>
          <p:nvPr/>
        </p:nvSpPr>
        <p:spPr>
          <a:xfrm>
            <a:off x="677334" y="1524000"/>
            <a:ext cx="11077786" cy="5914440"/>
          </a:xfrm>
          <a:prstGeom prst="rect">
            <a:avLst/>
          </a:prstGeom>
          <a:noFill/>
        </p:spPr>
        <p:txBody>
          <a:bodyPr wrap="square" rtlCol="0">
            <a:spAutoFit/>
          </a:bodyPr>
          <a:lstStyle/>
          <a:p>
            <a:pPr marL="342900" indent="-342900" fontAlgn="base">
              <a:spcBef>
                <a:spcPts val="1000"/>
              </a:spcBef>
              <a:buClr>
                <a:srgbClr val="90C226"/>
              </a:buClr>
              <a:buSzPct val="80000"/>
              <a:buFont typeface="Wingdings 3" charset="2"/>
              <a:buChar char=""/>
            </a:pPr>
            <a:r>
              <a:rPr lang="en-US" i="1" dirty="0"/>
              <a:t>Synchronous mode</a:t>
            </a:r>
          </a:p>
          <a:p>
            <a:pPr lvl="1" fontAlgn="base">
              <a:spcBef>
                <a:spcPts val="1000"/>
              </a:spcBef>
              <a:buClr>
                <a:srgbClr val="90C226"/>
              </a:buClr>
              <a:buSzPct val="80000"/>
            </a:pPr>
            <a:r>
              <a:rPr lang="en-US" sz="1600" dirty="0"/>
              <a:t>The synchronous model assumes bounded network delay, bounded process pauses, and bounded clock error. </a:t>
            </a:r>
            <a:endParaRPr lang="en-US" sz="1600" dirty="0">
              <a:solidFill>
                <a:prstClr val="black"/>
              </a:solidFill>
            </a:endParaRPr>
          </a:p>
          <a:p>
            <a:pPr marL="342900" indent="-342900" fontAlgn="base">
              <a:spcBef>
                <a:spcPts val="1000"/>
              </a:spcBef>
              <a:buClr>
                <a:srgbClr val="90C226"/>
              </a:buClr>
              <a:buSzPct val="80000"/>
              <a:buFont typeface="Wingdings 3" charset="2"/>
              <a:buChar char=""/>
            </a:pPr>
            <a:r>
              <a:rPr lang="en-US" i="1" dirty="0"/>
              <a:t>Partially synchronous model</a:t>
            </a:r>
          </a:p>
          <a:p>
            <a:pPr lvl="1" fontAlgn="base">
              <a:spcBef>
                <a:spcPts val="1000"/>
              </a:spcBef>
              <a:buClr>
                <a:srgbClr val="90C226"/>
              </a:buClr>
              <a:buSzPct val="80000"/>
            </a:pPr>
            <a:r>
              <a:rPr lang="en-US" sz="1600" dirty="0"/>
              <a:t>Partial synchrony means that a system behaves like a synchronous system most of the time, but it sometimes exceeds the bounds for network delay, process pauses, and clock drift.</a:t>
            </a:r>
          </a:p>
          <a:p>
            <a:pPr marL="342900" indent="-342900" fontAlgn="base">
              <a:spcBef>
                <a:spcPts val="1000"/>
              </a:spcBef>
              <a:buClr>
                <a:srgbClr val="90C226"/>
              </a:buClr>
              <a:buSzPct val="80000"/>
              <a:buFont typeface="Wingdings 3" charset="2"/>
              <a:buChar char=""/>
            </a:pPr>
            <a:r>
              <a:rPr lang="en-US" i="1" dirty="0"/>
              <a:t>Asynchronous model</a:t>
            </a:r>
            <a:endParaRPr lang="en-US" dirty="0"/>
          </a:p>
          <a:p>
            <a:pPr lvl="1" fontAlgn="base">
              <a:spcBef>
                <a:spcPts val="1000"/>
              </a:spcBef>
              <a:buClr>
                <a:srgbClr val="90C226"/>
              </a:buClr>
              <a:buSzPct val="80000"/>
            </a:pPr>
            <a:r>
              <a:rPr lang="en-US" sz="1600" dirty="0"/>
              <a:t>In this model, an algorithm is not allowed to make any timing assumptions—in fact, it does not even have a clock. </a:t>
            </a:r>
          </a:p>
          <a:p>
            <a:pPr marL="342900" indent="-342900" fontAlgn="base">
              <a:spcBef>
                <a:spcPts val="1000"/>
              </a:spcBef>
              <a:buClr>
                <a:srgbClr val="90C226"/>
              </a:buClr>
              <a:buSzPct val="80000"/>
              <a:buFont typeface="Wingdings 3" charset="2"/>
              <a:buChar char=""/>
            </a:pPr>
            <a:r>
              <a:rPr lang="en-US" i="1" dirty="0"/>
              <a:t>Crash-stop faults</a:t>
            </a:r>
            <a:endParaRPr lang="en-US" dirty="0"/>
          </a:p>
          <a:p>
            <a:pPr lvl="1" fontAlgn="base">
              <a:spcBef>
                <a:spcPts val="1000"/>
              </a:spcBef>
              <a:buClr>
                <a:srgbClr val="90C226"/>
              </a:buClr>
              <a:buSzPct val="80000"/>
            </a:pPr>
            <a:r>
              <a:rPr lang="en-US" sz="1600" dirty="0"/>
              <a:t>The node crash and never come back. </a:t>
            </a:r>
          </a:p>
          <a:p>
            <a:pPr marL="342900" indent="-342900" fontAlgn="base">
              <a:spcBef>
                <a:spcPts val="1000"/>
              </a:spcBef>
              <a:buClr>
                <a:srgbClr val="90C226"/>
              </a:buClr>
              <a:buSzPct val="80000"/>
              <a:buFont typeface="Wingdings 3" charset="2"/>
              <a:buChar char=""/>
            </a:pPr>
            <a:r>
              <a:rPr lang="en-US" i="1" dirty="0"/>
              <a:t>Crash-recovery faults </a:t>
            </a:r>
            <a:endParaRPr lang="en-US" dirty="0"/>
          </a:p>
          <a:p>
            <a:pPr lvl="1" fontAlgn="base">
              <a:spcBef>
                <a:spcPts val="1000"/>
              </a:spcBef>
              <a:buClr>
                <a:srgbClr val="90C226"/>
              </a:buClr>
              <a:buSzPct val="80000"/>
            </a:pPr>
            <a:r>
              <a:rPr lang="en-US" sz="1600" dirty="0"/>
              <a:t>The nodes may crash at any moment, and perhaps start responding again after some unknown time.</a:t>
            </a:r>
          </a:p>
          <a:p>
            <a:pPr marL="342900" indent="-342900" fontAlgn="base">
              <a:spcBef>
                <a:spcPts val="1000"/>
              </a:spcBef>
              <a:buClr>
                <a:srgbClr val="90C226"/>
              </a:buClr>
              <a:buSzPct val="80000"/>
              <a:buFont typeface="Wingdings 3" charset="2"/>
              <a:buChar char=""/>
            </a:pPr>
            <a:r>
              <a:rPr lang="en-US" i="1" dirty="0"/>
              <a:t>Byzantine (arbitrary) faults</a:t>
            </a:r>
            <a:endParaRPr lang="en-US" dirty="0"/>
          </a:p>
          <a:p>
            <a:pPr lvl="1" fontAlgn="base">
              <a:spcBef>
                <a:spcPts val="1000"/>
              </a:spcBef>
              <a:buClr>
                <a:srgbClr val="90C226"/>
              </a:buClr>
              <a:buSzPct val="80000"/>
            </a:pPr>
            <a:r>
              <a:rPr lang="en-US" sz="1600" dirty="0"/>
              <a:t>Nodes may do absolutely anything, including trying to trick and deceive other nodes, as described in the last section.</a:t>
            </a:r>
          </a:p>
          <a:p>
            <a:pPr lvl="1" fontAlgn="base">
              <a:spcBef>
                <a:spcPts val="1000"/>
              </a:spcBef>
              <a:buClr>
                <a:srgbClr val="90C226"/>
              </a:buClr>
              <a:buSzPct val="80000"/>
            </a:pPr>
            <a:endParaRPr lang="en-US" sz="1600" dirty="0"/>
          </a:p>
          <a:p>
            <a:endParaRPr lang="en-US" dirty="0"/>
          </a:p>
          <a:p>
            <a:pPr lvl="1" fontAlgn="base">
              <a:spcBef>
                <a:spcPts val="1000"/>
              </a:spcBef>
              <a:buClr>
                <a:srgbClr val="90C226"/>
              </a:buClr>
              <a:buSzPct val="80000"/>
            </a:pPr>
            <a:endParaRPr lang="en-US" sz="1600" dirty="0"/>
          </a:p>
        </p:txBody>
      </p:sp>
    </p:spTree>
    <p:extLst>
      <p:ext uri="{BB962C8B-B14F-4D97-AF65-F5344CB8AC3E}">
        <p14:creationId xmlns:p14="http://schemas.microsoft.com/office/powerpoint/2010/main" val="2481745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b="1" dirty="0"/>
              <a:t>Consistency and Consensus</a:t>
            </a:r>
            <a:endParaRPr lang="en-US" dirty="0"/>
          </a:p>
        </p:txBody>
      </p:sp>
    </p:spTree>
    <p:extLst>
      <p:ext uri="{BB962C8B-B14F-4D97-AF65-F5344CB8AC3E}">
        <p14:creationId xmlns:p14="http://schemas.microsoft.com/office/powerpoint/2010/main" val="16660949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 Violation</a:t>
            </a:r>
            <a:endParaRPr lang="en-US" dirty="0"/>
          </a:p>
        </p:txBody>
      </p:sp>
      <p:grpSp>
        <p:nvGrpSpPr>
          <p:cNvPr id="24" name="Group 23">
            <a:extLst>
              <a:ext uri="{FF2B5EF4-FFF2-40B4-BE49-F238E27FC236}">
                <a16:creationId xmlns:a16="http://schemas.microsoft.com/office/drawing/2014/main" id="{D113C905-975F-4EAE-9A69-EB8E7D0560F7}"/>
              </a:ext>
            </a:extLst>
          </p:cNvPr>
          <p:cNvGrpSpPr/>
          <p:nvPr/>
        </p:nvGrpSpPr>
        <p:grpSpPr>
          <a:xfrm>
            <a:off x="677334" y="1524000"/>
            <a:ext cx="8161866" cy="4947920"/>
            <a:chOff x="0" y="0"/>
            <a:chExt cx="4576905" cy="3285188"/>
          </a:xfrm>
        </p:grpSpPr>
        <p:sp>
          <p:nvSpPr>
            <p:cNvPr id="25" name="Shape 28633">
              <a:extLst>
                <a:ext uri="{FF2B5EF4-FFF2-40B4-BE49-F238E27FC236}">
                  <a16:creationId xmlns:a16="http://schemas.microsoft.com/office/drawing/2014/main" id="{69400B6D-84C8-46B0-8FB8-7204706775A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8635">
              <a:extLst>
                <a:ext uri="{FF2B5EF4-FFF2-40B4-BE49-F238E27FC236}">
                  <a16:creationId xmlns:a16="http://schemas.microsoft.com/office/drawing/2014/main" id="{92D41374-922E-4D5E-8701-93664C08AE20}"/>
                </a:ext>
              </a:extLst>
            </p:cNvPr>
            <p:cNvSpPr/>
            <p:nvPr/>
          </p:nvSpPr>
          <p:spPr>
            <a:xfrm>
              <a:off x="4576040" y="0"/>
              <a:ext cx="0" cy="3285188"/>
            </a:xfrm>
            <a:custGeom>
              <a:avLst/>
              <a:gdLst/>
              <a:ahLst/>
              <a:cxnLst/>
              <a:rect l="0" t="0" r="0" b="0"/>
              <a:pathLst>
                <a:path h="3285188">
                  <a:moveTo>
                    <a:pt x="0" y="328518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8637">
              <a:extLst>
                <a:ext uri="{FF2B5EF4-FFF2-40B4-BE49-F238E27FC236}">
                  <a16:creationId xmlns:a16="http://schemas.microsoft.com/office/drawing/2014/main" id="{6BAC10C5-FAD7-43A8-962E-F4881CE69412}"/>
                </a:ext>
              </a:extLst>
            </p:cNvPr>
            <p:cNvSpPr/>
            <p:nvPr/>
          </p:nvSpPr>
          <p:spPr>
            <a:xfrm>
              <a:off x="0" y="328432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8639">
              <a:extLst>
                <a:ext uri="{FF2B5EF4-FFF2-40B4-BE49-F238E27FC236}">
                  <a16:creationId xmlns:a16="http://schemas.microsoft.com/office/drawing/2014/main" id="{14EFD239-3677-4236-8B2F-D7D42BC0FB00}"/>
                </a:ext>
              </a:extLst>
            </p:cNvPr>
            <p:cNvSpPr/>
            <p:nvPr/>
          </p:nvSpPr>
          <p:spPr>
            <a:xfrm>
              <a:off x="865" y="0"/>
              <a:ext cx="0" cy="3285188"/>
            </a:xfrm>
            <a:custGeom>
              <a:avLst/>
              <a:gdLst/>
              <a:ahLst/>
              <a:cxnLst/>
              <a:rect l="0" t="0" r="0" b="0"/>
              <a:pathLst>
                <a:path h="3285188">
                  <a:moveTo>
                    <a:pt x="0" y="3285188"/>
                  </a:moveTo>
                  <a:lnTo>
                    <a:pt x="0" y="328511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9" name="Picture 28">
              <a:extLst>
                <a:ext uri="{FF2B5EF4-FFF2-40B4-BE49-F238E27FC236}">
                  <a16:creationId xmlns:a16="http://schemas.microsoft.com/office/drawing/2014/main" id="{5FE0E4C4-5320-45F9-96A1-A0C042E5C717}"/>
                </a:ext>
              </a:extLst>
            </p:cNvPr>
            <p:cNvPicPr/>
            <p:nvPr/>
          </p:nvPicPr>
          <p:blipFill>
            <a:blip r:embed="rId3"/>
            <a:stretch>
              <a:fillRect/>
            </a:stretch>
          </p:blipFill>
          <p:spPr>
            <a:xfrm>
              <a:off x="93892" y="65953"/>
              <a:ext cx="4389120" cy="3144012"/>
            </a:xfrm>
            <a:prstGeom prst="rect">
              <a:avLst/>
            </a:prstGeom>
          </p:spPr>
        </p:pic>
      </p:grpSp>
    </p:spTree>
    <p:extLst>
      <p:ext uri="{BB962C8B-B14F-4D97-AF65-F5344CB8AC3E}">
        <p14:creationId xmlns:p14="http://schemas.microsoft.com/office/powerpoint/2010/main" val="17725265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a:t>
            </a:r>
            <a:endParaRPr lang="en-US" dirty="0"/>
          </a:p>
        </p:txBody>
      </p:sp>
      <p:grpSp>
        <p:nvGrpSpPr>
          <p:cNvPr id="18" name="Group 17">
            <a:extLst>
              <a:ext uri="{FF2B5EF4-FFF2-40B4-BE49-F238E27FC236}">
                <a16:creationId xmlns:a16="http://schemas.microsoft.com/office/drawing/2014/main" id="{71FE55F0-FCC8-4AEC-B8E9-C1771CBDEA06}"/>
              </a:ext>
            </a:extLst>
          </p:cNvPr>
          <p:cNvGrpSpPr/>
          <p:nvPr/>
        </p:nvGrpSpPr>
        <p:grpSpPr>
          <a:xfrm>
            <a:off x="677334" y="1524000"/>
            <a:ext cx="6655663" cy="2351373"/>
            <a:chOff x="0" y="0"/>
            <a:chExt cx="4576905" cy="1404572"/>
          </a:xfrm>
        </p:grpSpPr>
        <p:sp>
          <p:nvSpPr>
            <p:cNvPr id="19" name="Shape 28848">
              <a:extLst>
                <a:ext uri="{FF2B5EF4-FFF2-40B4-BE49-F238E27FC236}">
                  <a16:creationId xmlns:a16="http://schemas.microsoft.com/office/drawing/2014/main" id="{540676B8-7A9A-4AAF-9869-429F5724C4F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8850">
              <a:extLst>
                <a:ext uri="{FF2B5EF4-FFF2-40B4-BE49-F238E27FC236}">
                  <a16:creationId xmlns:a16="http://schemas.microsoft.com/office/drawing/2014/main" id="{68AE813C-6A5C-42FF-AA14-534E3A6B2A80}"/>
                </a:ext>
              </a:extLst>
            </p:cNvPr>
            <p:cNvSpPr/>
            <p:nvPr/>
          </p:nvSpPr>
          <p:spPr>
            <a:xfrm>
              <a:off x="4576040" y="0"/>
              <a:ext cx="0" cy="1404572"/>
            </a:xfrm>
            <a:custGeom>
              <a:avLst/>
              <a:gdLst/>
              <a:ahLst/>
              <a:cxnLst/>
              <a:rect l="0" t="0" r="0" b="0"/>
              <a:pathLst>
                <a:path h="1404572">
                  <a:moveTo>
                    <a:pt x="0" y="140457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8852">
              <a:extLst>
                <a:ext uri="{FF2B5EF4-FFF2-40B4-BE49-F238E27FC236}">
                  <a16:creationId xmlns:a16="http://schemas.microsoft.com/office/drawing/2014/main" id="{D57F7E5A-A273-4AD7-A37F-BBEB0AC26D1D}"/>
                </a:ext>
              </a:extLst>
            </p:cNvPr>
            <p:cNvSpPr/>
            <p:nvPr/>
          </p:nvSpPr>
          <p:spPr>
            <a:xfrm>
              <a:off x="0" y="140370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8854">
              <a:extLst>
                <a:ext uri="{FF2B5EF4-FFF2-40B4-BE49-F238E27FC236}">
                  <a16:creationId xmlns:a16="http://schemas.microsoft.com/office/drawing/2014/main" id="{63EA29D5-8E73-4362-8346-954CBED4C623}"/>
                </a:ext>
              </a:extLst>
            </p:cNvPr>
            <p:cNvSpPr/>
            <p:nvPr/>
          </p:nvSpPr>
          <p:spPr>
            <a:xfrm>
              <a:off x="865" y="0"/>
              <a:ext cx="0" cy="1404572"/>
            </a:xfrm>
            <a:custGeom>
              <a:avLst/>
              <a:gdLst/>
              <a:ahLst/>
              <a:cxnLst/>
              <a:rect l="0" t="0" r="0" b="0"/>
              <a:pathLst>
                <a:path h="1404572">
                  <a:moveTo>
                    <a:pt x="0" y="1404572"/>
                  </a:moveTo>
                  <a:lnTo>
                    <a:pt x="0" y="140450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FC0B4C97-B432-4C8B-B88F-D6815854229C}"/>
                </a:ext>
              </a:extLst>
            </p:cNvPr>
            <p:cNvPicPr/>
            <p:nvPr/>
          </p:nvPicPr>
          <p:blipFill>
            <a:blip r:embed="rId3"/>
            <a:stretch>
              <a:fillRect/>
            </a:stretch>
          </p:blipFill>
          <p:spPr>
            <a:xfrm>
              <a:off x="93892" y="65952"/>
              <a:ext cx="4389120" cy="1263396"/>
            </a:xfrm>
            <a:prstGeom prst="rect">
              <a:avLst/>
            </a:prstGeom>
          </p:spPr>
        </p:pic>
      </p:grpSp>
      <p:sp>
        <p:nvSpPr>
          <p:cNvPr id="2" name="Rectangle 1">
            <a:extLst>
              <a:ext uri="{FF2B5EF4-FFF2-40B4-BE49-F238E27FC236}">
                <a16:creationId xmlns:a16="http://schemas.microsoft.com/office/drawing/2014/main" id="{116B4E1C-133C-4E91-932C-2D998474ECCB}"/>
              </a:ext>
            </a:extLst>
          </p:cNvPr>
          <p:cNvSpPr/>
          <p:nvPr/>
        </p:nvSpPr>
        <p:spPr>
          <a:xfrm>
            <a:off x="677333" y="3998410"/>
            <a:ext cx="8375223" cy="2031325"/>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The basic idea behind linearizability is simple: to make a system appear as if there is only a single copy of the data. </a:t>
            </a:r>
          </a:p>
          <a:p>
            <a:endParaRPr lang="en-US" dirty="0">
              <a:solidFill>
                <a:srgbClr val="000000"/>
              </a:solidFill>
              <a:latin typeface="Times New Roman" panose="02020603050405020304" pitchFamily="18" charset="0"/>
              <a:ea typeface="Times New Roman" panose="02020603050405020304" pitchFamily="18" charset="0"/>
            </a:endParaRPr>
          </a:p>
          <a:p>
            <a:r>
              <a:rPr lang="en-US" dirty="0"/>
              <a:t>In a linearizable system we imagine that there must be some point in time (between the start and end of the write operation) at which the value of </a:t>
            </a:r>
            <a:r>
              <a:rPr lang="en-US" i="1" dirty="0"/>
              <a:t>x</a:t>
            </a:r>
            <a:r>
              <a:rPr lang="en-US" dirty="0"/>
              <a:t> atomically flips from 0 to 1. Thus, if one client’s read returns the new value 1, all subsequent reads must also return the new value, even if the write operation has not yet completed.</a:t>
            </a:r>
          </a:p>
        </p:txBody>
      </p:sp>
    </p:spTree>
    <p:extLst>
      <p:ext uri="{BB962C8B-B14F-4D97-AF65-F5344CB8AC3E}">
        <p14:creationId xmlns:p14="http://schemas.microsoft.com/office/powerpoint/2010/main" val="11057774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 Versus Serializability</a:t>
            </a:r>
            <a:endParaRPr lang="en-US" dirty="0"/>
          </a:p>
        </p:txBody>
      </p:sp>
      <p:sp>
        <p:nvSpPr>
          <p:cNvPr id="2" name="Rectangle 1">
            <a:extLst>
              <a:ext uri="{FF2B5EF4-FFF2-40B4-BE49-F238E27FC236}">
                <a16:creationId xmlns:a16="http://schemas.microsoft.com/office/drawing/2014/main" id="{116B4E1C-133C-4E91-932C-2D998474ECCB}"/>
              </a:ext>
            </a:extLst>
          </p:cNvPr>
          <p:cNvSpPr/>
          <p:nvPr/>
        </p:nvSpPr>
        <p:spPr>
          <a:xfrm>
            <a:off x="677334" y="1524000"/>
            <a:ext cx="8375223" cy="3970318"/>
          </a:xfrm>
          <a:prstGeom prst="rect">
            <a:avLst/>
          </a:prstGeom>
        </p:spPr>
        <p:txBody>
          <a:bodyPr wrap="square">
            <a:spAutoFit/>
          </a:bodyPr>
          <a:lstStyle/>
          <a:p>
            <a:r>
              <a:rPr lang="en-US" i="1" dirty="0"/>
              <a:t>Serializability</a:t>
            </a:r>
            <a:endParaRPr lang="en-US" dirty="0"/>
          </a:p>
          <a:p>
            <a:r>
              <a:rPr lang="en-US" dirty="0"/>
              <a:t>Serializability is an isolation property of </a:t>
            </a:r>
            <a:r>
              <a:rPr lang="en-US" i="1" dirty="0"/>
              <a:t>transactions</a:t>
            </a:r>
            <a:r>
              <a:rPr lang="en-US" dirty="0"/>
              <a:t>, where every transaction may read and write multiple objects (rows, documents, records)—see “</a:t>
            </a:r>
            <a:r>
              <a:rPr lang="en-US" dirty="0" err="1"/>
              <a:t>SingleObject</a:t>
            </a:r>
            <a:r>
              <a:rPr lang="en-US" dirty="0"/>
              <a:t> and Multi-Object Operations” on page 228. It guarantees that transactions behave the same as if they had executed in </a:t>
            </a:r>
            <a:r>
              <a:rPr lang="en-US" i="1" dirty="0"/>
              <a:t>some</a:t>
            </a:r>
            <a:r>
              <a:rPr lang="en-US" dirty="0"/>
              <a:t> serial order (each transaction running to completion before the next transaction starts). It is okay for that serial order to be different from the order in which transactions were actually run.</a:t>
            </a:r>
          </a:p>
          <a:p>
            <a:endParaRPr lang="en-US" dirty="0"/>
          </a:p>
          <a:p>
            <a:r>
              <a:rPr lang="en-US" i="1" dirty="0"/>
              <a:t>Linearizability</a:t>
            </a:r>
            <a:endParaRPr lang="en-US" dirty="0"/>
          </a:p>
          <a:p>
            <a:r>
              <a:rPr lang="en-US" dirty="0"/>
              <a:t>Linearizability is a recency guarantee on reads and writes of a register (an </a:t>
            </a:r>
            <a:r>
              <a:rPr lang="en-US" i="1" dirty="0"/>
              <a:t>individual object</a:t>
            </a:r>
            <a:r>
              <a:rPr lang="en-US" dirty="0"/>
              <a:t>). It doesn’t group operations together into transactions, so it does not prevent problems such as write skew (see “Write Skew and Phantoms” on page 246), unless you take additional measures such as materializing conflicts (see “Materializing conflicts” on page 251).</a:t>
            </a:r>
          </a:p>
        </p:txBody>
      </p:sp>
    </p:spTree>
    <p:extLst>
      <p:ext uri="{BB962C8B-B14F-4D97-AF65-F5344CB8AC3E}">
        <p14:creationId xmlns:p14="http://schemas.microsoft.com/office/powerpoint/2010/main" val="1442097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 Versus Serializability</a:t>
            </a:r>
            <a:endParaRPr lang="en-US" dirty="0"/>
          </a:p>
        </p:txBody>
      </p:sp>
      <p:sp>
        <p:nvSpPr>
          <p:cNvPr id="2" name="Rectangle 1">
            <a:extLst>
              <a:ext uri="{FF2B5EF4-FFF2-40B4-BE49-F238E27FC236}">
                <a16:creationId xmlns:a16="http://schemas.microsoft.com/office/drawing/2014/main" id="{116B4E1C-133C-4E91-932C-2D998474ECCB}"/>
              </a:ext>
            </a:extLst>
          </p:cNvPr>
          <p:cNvSpPr/>
          <p:nvPr/>
        </p:nvSpPr>
        <p:spPr>
          <a:xfrm>
            <a:off x="677334" y="1524000"/>
            <a:ext cx="8375223" cy="3970318"/>
          </a:xfrm>
          <a:prstGeom prst="rect">
            <a:avLst/>
          </a:prstGeom>
        </p:spPr>
        <p:txBody>
          <a:bodyPr wrap="square">
            <a:spAutoFit/>
          </a:bodyPr>
          <a:lstStyle/>
          <a:p>
            <a:r>
              <a:rPr lang="en-US" i="1" dirty="0"/>
              <a:t>Serializability</a:t>
            </a:r>
            <a:endParaRPr lang="en-US" dirty="0"/>
          </a:p>
          <a:p>
            <a:r>
              <a:rPr lang="en-US" dirty="0"/>
              <a:t>Serializability is an isolation property of </a:t>
            </a:r>
            <a:r>
              <a:rPr lang="en-US" i="1" dirty="0"/>
              <a:t>transactions</a:t>
            </a:r>
            <a:r>
              <a:rPr lang="en-US" dirty="0"/>
              <a:t>, where every transaction may read and write multiple objects (rows, documents, records)—see “</a:t>
            </a:r>
            <a:r>
              <a:rPr lang="en-US" dirty="0" err="1"/>
              <a:t>SingleObject</a:t>
            </a:r>
            <a:r>
              <a:rPr lang="en-US" dirty="0"/>
              <a:t> and Multi-Object Operations” on page 228. It guarantees that transactions behave the same as if they had executed in </a:t>
            </a:r>
            <a:r>
              <a:rPr lang="en-US" i="1" dirty="0"/>
              <a:t>some</a:t>
            </a:r>
            <a:r>
              <a:rPr lang="en-US" dirty="0"/>
              <a:t> serial order (each transaction running to completion before the next transaction starts). It is okay for that serial order to be different from the order in which transactions were actually run.</a:t>
            </a:r>
          </a:p>
          <a:p>
            <a:endParaRPr lang="en-US" dirty="0"/>
          </a:p>
          <a:p>
            <a:r>
              <a:rPr lang="en-US" i="1" dirty="0"/>
              <a:t>Linearizability</a:t>
            </a:r>
            <a:endParaRPr lang="en-US" dirty="0"/>
          </a:p>
          <a:p>
            <a:r>
              <a:rPr lang="en-US" dirty="0"/>
              <a:t>Linearizability is a recency guarantee on reads and writes of a register (an </a:t>
            </a:r>
            <a:r>
              <a:rPr lang="en-US" i="1" dirty="0"/>
              <a:t>individual object</a:t>
            </a:r>
            <a:r>
              <a:rPr lang="en-US" dirty="0"/>
              <a:t>). It doesn’t group operations together into transactions, so it does not prevent problems such as write skew (see “Write Skew and Phantoms” on page 246), unless you take additional measures such as materializing conflicts (see “Materializing conflicts” on page 251).</a:t>
            </a:r>
          </a:p>
        </p:txBody>
      </p:sp>
    </p:spTree>
    <p:extLst>
      <p:ext uri="{BB962C8B-B14F-4D97-AF65-F5344CB8AC3E}">
        <p14:creationId xmlns:p14="http://schemas.microsoft.com/office/powerpoint/2010/main" val="19367753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Relying on Linearizability</a:t>
            </a:r>
            <a:endParaRPr lang="en-US" dirty="0"/>
          </a:p>
        </p:txBody>
      </p:sp>
      <p:sp>
        <p:nvSpPr>
          <p:cNvPr id="2" name="Rectangle 1">
            <a:extLst>
              <a:ext uri="{FF2B5EF4-FFF2-40B4-BE49-F238E27FC236}">
                <a16:creationId xmlns:a16="http://schemas.microsoft.com/office/drawing/2014/main" id="{116B4E1C-133C-4E91-932C-2D998474ECCB}"/>
              </a:ext>
            </a:extLst>
          </p:cNvPr>
          <p:cNvSpPr/>
          <p:nvPr/>
        </p:nvSpPr>
        <p:spPr>
          <a:xfrm>
            <a:off x="677334" y="1524000"/>
            <a:ext cx="10762826" cy="3693319"/>
          </a:xfrm>
          <a:prstGeom prst="rect">
            <a:avLst/>
          </a:prstGeom>
        </p:spPr>
        <p:txBody>
          <a:bodyPr wrap="square">
            <a:spAutoFit/>
          </a:bodyPr>
          <a:lstStyle/>
          <a:p>
            <a:pPr marL="285750" indent="-285750">
              <a:buFont typeface="Wingdings" panose="05000000000000000000" pitchFamily="2" charset="2"/>
              <a:buChar char="Ø"/>
            </a:pPr>
            <a:r>
              <a:rPr lang="en-US" b="1" dirty="0"/>
              <a:t>Locking and leader election</a:t>
            </a:r>
          </a:p>
          <a:p>
            <a:pPr lvl="1"/>
            <a:r>
              <a:rPr lang="en-US" dirty="0"/>
              <a:t>Coordination services like Apache </a:t>
            </a:r>
            <a:r>
              <a:rPr lang="en-US" dirty="0" err="1"/>
              <a:t>ZooKeeper</a:t>
            </a:r>
            <a:r>
              <a:rPr lang="en-US" dirty="0"/>
              <a:t> [15] and </a:t>
            </a:r>
            <a:r>
              <a:rPr lang="en-US" dirty="0" err="1"/>
              <a:t>etcd</a:t>
            </a:r>
            <a:r>
              <a:rPr lang="en-US" dirty="0"/>
              <a:t> [16] are often used to implement distributed locks and leader election. They use consensus algorithms to implement linearizable operations in a fault-tolerant way </a:t>
            </a:r>
            <a:endParaRPr lang="en-US" b="1" dirty="0"/>
          </a:p>
          <a:p>
            <a:endParaRPr lang="en-US" dirty="0"/>
          </a:p>
          <a:p>
            <a:pPr marL="285750" indent="-285750">
              <a:buFont typeface="Wingdings" panose="05000000000000000000" pitchFamily="2" charset="2"/>
              <a:buChar char="Ø"/>
            </a:pPr>
            <a:r>
              <a:rPr lang="en-US" b="1" dirty="0"/>
              <a:t>Constraints and uniqueness guarantees</a:t>
            </a:r>
          </a:p>
          <a:p>
            <a:pPr lvl="1"/>
            <a:r>
              <a:rPr lang="en-US" dirty="0"/>
              <a:t>Uniqueness constraints are common in databases: for example, a username or email address must uniquely identify one user, and in a file storage service there cannot be two files with the same path and filename. If you want to enforce this constraint as the data is written (such that if two people try to concurrently create a user or a file with the same name, one of them will be returned an error), you need linearizability.</a:t>
            </a:r>
          </a:p>
          <a:p>
            <a:endParaRPr lang="en-US" b="1" dirty="0"/>
          </a:p>
          <a:p>
            <a:pPr marL="285750" indent="-285750">
              <a:buFont typeface="Wingdings" panose="05000000000000000000" pitchFamily="2" charset="2"/>
              <a:buChar char="Ø"/>
            </a:pPr>
            <a:r>
              <a:rPr lang="en-US" b="1" dirty="0"/>
              <a:t>Cross-channel timing dependencies</a:t>
            </a:r>
          </a:p>
          <a:p>
            <a:endParaRPr lang="en-US" b="1" dirty="0"/>
          </a:p>
        </p:txBody>
      </p:sp>
      <p:pic>
        <p:nvPicPr>
          <p:cNvPr id="5" name="Picture 4">
            <a:extLst>
              <a:ext uri="{FF2B5EF4-FFF2-40B4-BE49-F238E27FC236}">
                <a16:creationId xmlns:a16="http://schemas.microsoft.com/office/drawing/2014/main" id="{5CD4B790-1D46-48F7-B757-E426BEB61800}"/>
              </a:ext>
            </a:extLst>
          </p:cNvPr>
          <p:cNvPicPr/>
          <p:nvPr/>
        </p:nvPicPr>
        <p:blipFill>
          <a:blip r:embed="rId3"/>
          <a:stretch>
            <a:fillRect/>
          </a:stretch>
        </p:blipFill>
        <p:spPr>
          <a:xfrm>
            <a:off x="751840" y="4986020"/>
            <a:ext cx="6441440" cy="1709420"/>
          </a:xfrm>
          <a:prstGeom prst="rect">
            <a:avLst/>
          </a:prstGeom>
        </p:spPr>
      </p:pic>
    </p:spTree>
    <p:extLst>
      <p:ext uri="{BB962C8B-B14F-4D97-AF65-F5344CB8AC3E}">
        <p14:creationId xmlns:p14="http://schemas.microsoft.com/office/powerpoint/2010/main" val="6638464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Implementing Linearizable Systems</a:t>
            </a:r>
            <a:endParaRPr lang="en-US" dirty="0"/>
          </a:p>
        </p:txBody>
      </p:sp>
      <p:sp>
        <p:nvSpPr>
          <p:cNvPr id="2" name="Rectangle 1">
            <a:extLst>
              <a:ext uri="{FF2B5EF4-FFF2-40B4-BE49-F238E27FC236}">
                <a16:creationId xmlns:a16="http://schemas.microsoft.com/office/drawing/2014/main" id="{116B4E1C-133C-4E91-932C-2D998474ECCB}"/>
              </a:ext>
            </a:extLst>
          </p:cNvPr>
          <p:cNvSpPr/>
          <p:nvPr/>
        </p:nvSpPr>
        <p:spPr>
          <a:xfrm>
            <a:off x="677334" y="1524000"/>
            <a:ext cx="10762826" cy="2031325"/>
          </a:xfrm>
          <a:prstGeom prst="rect">
            <a:avLst/>
          </a:prstGeom>
        </p:spPr>
        <p:txBody>
          <a:bodyPr wrap="square">
            <a:spAutoFit/>
          </a:bodyPr>
          <a:lstStyle/>
          <a:p>
            <a:pPr marL="285750" indent="-285750">
              <a:buFont typeface="Wingdings" panose="05000000000000000000" pitchFamily="2" charset="2"/>
              <a:buChar char="Ø"/>
            </a:pPr>
            <a:r>
              <a:rPr lang="en-US" b="1" dirty="0"/>
              <a:t>Single-leader replication (potentially linearizable)</a:t>
            </a:r>
          </a:p>
          <a:p>
            <a:endParaRPr lang="en-US" dirty="0"/>
          </a:p>
          <a:p>
            <a:pPr marL="285750" indent="-285750">
              <a:buFont typeface="Wingdings" panose="05000000000000000000" pitchFamily="2" charset="2"/>
              <a:buChar char="Ø"/>
            </a:pPr>
            <a:r>
              <a:rPr lang="en-US" b="1" dirty="0"/>
              <a:t>Consensus algorithms (linearizable)</a:t>
            </a:r>
          </a:p>
          <a:p>
            <a:endParaRPr lang="en-US" b="1" dirty="0"/>
          </a:p>
          <a:p>
            <a:pPr marL="285750" indent="-285750">
              <a:buFont typeface="Wingdings" panose="05000000000000000000" pitchFamily="2" charset="2"/>
              <a:buChar char="Ø"/>
            </a:pPr>
            <a:r>
              <a:rPr lang="en-US" b="1" dirty="0"/>
              <a:t>Multi-leader replication (not linearizable)</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Leaderless replication (probably not linearizable</a:t>
            </a:r>
            <a:r>
              <a:rPr lang="zh-CN" altLang="en-US" b="1" dirty="0"/>
              <a:t>，</a:t>
            </a:r>
            <a:r>
              <a:rPr lang="en-US" altLang="zh-CN" b="1" dirty="0"/>
              <a:t>even with quorum</a:t>
            </a:r>
            <a:r>
              <a:rPr lang="en-US" b="1" dirty="0"/>
              <a:t>)</a:t>
            </a:r>
          </a:p>
        </p:txBody>
      </p:sp>
      <p:grpSp>
        <p:nvGrpSpPr>
          <p:cNvPr id="6" name="Group 5">
            <a:extLst>
              <a:ext uri="{FF2B5EF4-FFF2-40B4-BE49-F238E27FC236}">
                <a16:creationId xmlns:a16="http://schemas.microsoft.com/office/drawing/2014/main" id="{E10E3545-D439-4311-B9DC-9F947AFD127B}"/>
              </a:ext>
            </a:extLst>
          </p:cNvPr>
          <p:cNvGrpSpPr/>
          <p:nvPr/>
        </p:nvGrpSpPr>
        <p:grpSpPr>
          <a:xfrm>
            <a:off x="851217" y="3645456"/>
            <a:ext cx="7175183" cy="2958544"/>
            <a:chOff x="0" y="0"/>
            <a:chExt cx="4576905" cy="2582624"/>
          </a:xfrm>
        </p:grpSpPr>
        <p:sp>
          <p:nvSpPr>
            <p:cNvPr id="7" name="Shape 29417">
              <a:extLst>
                <a:ext uri="{FF2B5EF4-FFF2-40B4-BE49-F238E27FC236}">
                  <a16:creationId xmlns:a16="http://schemas.microsoft.com/office/drawing/2014/main" id="{E249B0AA-EF9D-4498-B309-A3B15D4B7A2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9419">
              <a:extLst>
                <a:ext uri="{FF2B5EF4-FFF2-40B4-BE49-F238E27FC236}">
                  <a16:creationId xmlns:a16="http://schemas.microsoft.com/office/drawing/2014/main" id="{BB9B44C7-F74A-4EFF-8E3E-77AA68955DB1}"/>
                </a:ext>
              </a:extLst>
            </p:cNvPr>
            <p:cNvSpPr/>
            <p:nvPr/>
          </p:nvSpPr>
          <p:spPr>
            <a:xfrm>
              <a:off x="4576040" y="0"/>
              <a:ext cx="0" cy="2582623"/>
            </a:xfrm>
            <a:custGeom>
              <a:avLst/>
              <a:gdLst/>
              <a:ahLst/>
              <a:cxnLst/>
              <a:rect l="0" t="0" r="0" b="0"/>
              <a:pathLst>
                <a:path h="2582623">
                  <a:moveTo>
                    <a:pt x="0" y="258262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9421">
              <a:extLst>
                <a:ext uri="{FF2B5EF4-FFF2-40B4-BE49-F238E27FC236}">
                  <a16:creationId xmlns:a16="http://schemas.microsoft.com/office/drawing/2014/main" id="{26FC1E91-A3B1-44DC-976B-52B8A5BBC4A2}"/>
                </a:ext>
              </a:extLst>
            </p:cNvPr>
            <p:cNvSpPr/>
            <p:nvPr/>
          </p:nvSpPr>
          <p:spPr>
            <a:xfrm>
              <a:off x="0" y="258175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29423">
              <a:extLst>
                <a:ext uri="{FF2B5EF4-FFF2-40B4-BE49-F238E27FC236}">
                  <a16:creationId xmlns:a16="http://schemas.microsoft.com/office/drawing/2014/main" id="{F10FACC8-E3E8-41B5-9EB8-7A80CF12CB57}"/>
                </a:ext>
              </a:extLst>
            </p:cNvPr>
            <p:cNvSpPr/>
            <p:nvPr/>
          </p:nvSpPr>
          <p:spPr>
            <a:xfrm>
              <a:off x="865" y="0"/>
              <a:ext cx="0" cy="2582624"/>
            </a:xfrm>
            <a:custGeom>
              <a:avLst/>
              <a:gdLst/>
              <a:ahLst/>
              <a:cxnLst/>
              <a:rect l="0" t="0" r="0" b="0"/>
              <a:pathLst>
                <a:path h="2582624">
                  <a:moveTo>
                    <a:pt x="0" y="2582624"/>
                  </a:moveTo>
                  <a:lnTo>
                    <a:pt x="0" y="258255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2EAA1D6E-A77D-47AB-8059-F398A709ADA4}"/>
                </a:ext>
              </a:extLst>
            </p:cNvPr>
            <p:cNvPicPr/>
            <p:nvPr/>
          </p:nvPicPr>
          <p:blipFill>
            <a:blip r:embed="rId3"/>
            <a:stretch>
              <a:fillRect/>
            </a:stretch>
          </p:blipFill>
          <p:spPr>
            <a:xfrm>
              <a:off x="93892" y="65952"/>
              <a:ext cx="4389120" cy="2441448"/>
            </a:xfrm>
            <a:prstGeom prst="rect">
              <a:avLst/>
            </a:prstGeom>
          </p:spPr>
        </p:pic>
      </p:grpSp>
    </p:spTree>
    <p:extLst>
      <p:ext uri="{BB962C8B-B14F-4D97-AF65-F5344CB8AC3E}">
        <p14:creationId xmlns:p14="http://schemas.microsoft.com/office/powerpoint/2010/main" val="372300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Slowest Call become the bottleneck</a:t>
            </a:r>
            <a:endParaRPr lang="en-US" dirty="0"/>
          </a:p>
        </p:txBody>
      </p:sp>
      <p:pic>
        <p:nvPicPr>
          <p:cNvPr id="5" name="Picture 4">
            <a:extLst>
              <a:ext uri="{FF2B5EF4-FFF2-40B4-BE49-F238E27FC236}">
                <a16:creationId xmlns:a16="http://schemas.microsoft.com/office/drawing/2014/main" id="{2330558B-3162-4283-8CDD-E0917D371920}"/>
              </a:ext>
            </a:extLst>
          </p:cNvPr>
          <p:cNvPicPr/>
          <p:nvPr/>
        </p:nvPicPr>
        <p:blipFill>
          <a:blip r:embed="rId3"/>
          <a:stretch>
            <a:fillRect/>
          </a:stretch>
        </p:blipFill>
        <p:spPr>
          <a:xfrm>
            <a:off x="977582" y="1598930"/>
            <a:ext cx="7385368" cy="3660140"/>
          </a:xfrm>
          <a:prstGeom prst="rect">
            <a:avLst/>
          </a:prstGeom>
        </p:spPr>
      </p:pic>
    </p:spTree>
    <p:extLst>
      <p:ext uri="{BB962C8B-B14F-4D97-AF65-F5344CB8AC3E}">
        <p14:creationId xmlns:p14="http://schemas.microsoft.com/office/powerpoint/2010/main" val="26564065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Read Repair to make it Linearizable</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524000"/>
            <a:ext cx="10000826" cy="3747436"/>
          </a:xfrm>
          <a:prstGeom prst="rect">
            <a:avLst/>
          </a:prstGeom>
        </p:spPr>
        <p:txBody>
          <a:bodyPr wrap="square">
            <a:spAutoFit/>
          </a:bodyPr>
          <a:lstStyle/>
          <a:p>
            <a:pPr marL="6985" marR="8255" indent="635" algn="just">
              <a:lnSpc>
                <a:spcPct val="108000"/>
              </a:lnSpc>
              <a:spcBef>
                <a:spcPts val="0"/>
              </a:spcBef>
              <a:spcAft>
                <a:spcPts val="540"/>
              </a:spcAft>
            </a:pPr>
            <a:r>
              <a:rPr lang="en-US" dirty="0">
                <a:solidFill>
                  <a:srgbClr val="000000"/>
                </a:solidFill>
                <a:latin typeface="Times New Roman" panose="02020603050405020304" pitchFamily="18" charset="0"/>
                <a:ea typeface="Times New Roman" panose="02020603050405020304" pitchFamily="18" charset="0"/>
              </a:rPr>
              <a:t>Interestingly, it </a:t>
            </a:r>
            <a:r>
              <a:rPr lang="en-US" i="1" dirty="0">
                <a:solidFill>
                  <a:srgbClr val="000000"/>
                </a:solidFill>
                <a:latin typeface="Times New Roman" panose="02020603050405020304" pitchFamily="18" charset="0"/>
                <a:ea typeface="Times New Roman" panose="02020603050405020304" pitchFamily="18" charset="0"/>
              </a:rPr>
              <a:t>is</a:t>
            </a:r>
            <a:r>
              <a:rPr lang="en-US" dirty="0">
                <a:solidFill>
                  <a:srgbClr val="000000"/>
                </a:solidFill>
                <a:latin typeface="Times New Roman" panose="02020603050405020304" pitchFamily="18" charset="0"/>
                <a:ea typeface="Times New Roman" panose="02020603050405020304" pitchFamily="18" charset="0"/>
              </a:rPr>
              <a:t> possible to make Dynamo-style quorums linearizable at the cost of reduced performance: a reader must perform read repair (see </a:t>
            </a:r>
            <a:r>
              <a:rPr lang="en-US" dirty="0">
                <a:solidFill>
                  <a:srgbClr val="990000"/>
                </a:solidFill>
                <a:latin typeface="Times New Roman" panose="02020603050405020304" pitchFamily="18" charset="0"/>
                <a:ea typeface="Times New Roman" panose="02020603050405020304" pitchFamily="18" charset="0"/>
              </a:rPr>
              <a:t>“Read repair and </a:t>
            </a:r>
            <a:r>
              <a:rPr lang="en-US" dirty="0" err="1">
                <a:solidFill>
                  <a:srgbClr val="990000"/>
                </a:solidFill>
                <a:latin typeface="Times New Roman" panose="02020603050405020304" pitchFamily="18" charset="0"/>
                <a:ea typeface="Times New Roman" panose="02020603050405020304" pitchFamily="18" charset="0"/>
              </a:rPr>
              <a:t>antientropy</a:t>
            </a:r>
            <a:r>
              <a:rPr lang="en-US" dirty="0">
                <a:solidFill>
                  <a:srgbClr val="990000"/>
                </a:solidFill>
                <a:latin typeface="Times New Roman" panose="02020603050405020304" pitchFamily="18" charset="0"/>
                <a:ea typeface="Times New Roman" panose="02020603050405020304" pitchFamily="18" charset="0"/>
              </a:rPr>
              <a:t>” on page 178</a:t>
            </a:r>
            <a:r>
              <a:rPr lang="en-US" dirty="0">
                <a:solidFill>
                  <a:srgbClr val="000000"/>
                </a:solidFill>
                <a:latin typeface="Times New Roman" panose="02020603050405020304" pitchFamily="18" charset="0"/>
                <a:ea typeface="Times New Roman" panose="02020603050405020304" pitchFamily="18" charset="0"/>
              </a:rPr>
              <a:t>) synchronously, before returning results to the application [23], and a writer must read the latest state of a quorum of nodes before sending its writes [24, 25]. </a:t>
            </a:r>
          </a:p>
          <a:p>
            <a:pPr marL="6985" marR="8255" indent="635" algn="just">
              <a:lnSpc>
                <a:spcPct val="108000"/>
              </a:lnSpc>
              <a:spcBef>
                <a:spcPts val="0"/>
              </a:spcBef>
              <a:spcAft>
                <a:spcPts val="540"/>
              </a:spcAft>
            </a:pPr>
            <a:endParaRPr lang="en-US" dirty="0">
              <a:solidFill>
                <a:srgbClr val="000000"/>
              </a:solidFill>
              <a:latin typeface="Times New Roman" panose="02020603050405020304" pitchFamily="18" charset="0"/>
              <a:ea typeface="Times New Roman" panose="02020603050405020304" pitchFamily="18" charset="0"/>
            </a:endParaRPr>
          </a:p>
          <a:p>
            <a:pPr marL="6985" marR="8255" indent="635" algn="just">
              <a:lnSpc>
                <a:spcPct val="108000"/>
              </a:lnSpc>
              <a:spcBef>
                <a:spcPts val="0"/>
              </a:spcBef>
              <a:spcAft>
                <a:spcPts val="540"/>
              </a:spcAft>
            </a:pPr>
            <a:r>
              <a:rPr lang="en-US" dirty="0" err="1">
                <a:solidFill>
                  <a:srgbClr val="000000"/>
                </a:solidFill>
                <a:latin typeface="Times New Roman" panose="02020603050405020304" pitchFamily="18" charset="0"/>
                <a:ea typeface="Times New Roman" panose="02020603050405020304" pitchFamily="18" charset="0"/>
              </a:rPr>
              <a:t>Riak</a:t>
            </a:r>
            <a:r>
              <a:rPr lang="en-US" dirty="0">
                <a:solidFill>
                  <a:srgbClr val="000000"/>
                </a:solidFill>
                <a:latin typeface="Times New Roman" panose="02020603050405020304" pitchFamily="18" charset="0"/>
                <a:ea typeface="Times New Roman" panose="02020603050405020304" pitchFamily="18" charset="0"/>
              </a:rPr>
              <a:t> does not perform synchronous read repair due to the performance penalty [26]. </a:t>
            </a:r>
          </a:p>
          <a:p>
            <a:pPr marL="6985" marR="8255" indent="635" algn="just">
              <a:lnSpc>
                <a:spcPct val="108000"/>
              </a:lnSpc>
              <a:spcBef>
                <a:spcPts val="0"/>
              </a:spcBef>
              <a:spcAft>
                <a:spcPts val="540"/>
              </a:spcAft>
            </a:pPr>
            <a:endParaRPr lang="en-US" dirty="0">
              <a:solidFill>
                <a:srgbClr val="000000"/>
              </a:solidFill>
              <a:latin typeface="Times New Roman" panose="02020603050405020304" pitchFamily="18" charset="0"/>
              <a:ea typeface="Times New Roman" panose="02020603050405020304" pitchFamily="18" charset="0"/>
            </a:endParaRPr>
          </a:p>
          <a:p>
            <a:pPr marL="6985" marR="8255" indent="635" algn="just">
              <a:lnSpc>
                <a:spcPct val="108000"/>
              </a:lnSpc>
              <a:spcBef>
                <a:spcPts val="0"/>
              </a:spcBef>
              <a:spcAft>
                <a:spcPts val="540"/>
              </a:spcAft>
            </a:pPr>
            <a:r>
              <a:rPr lang="en-US" dirty="0">
                <a:solidFill>
                  <a:srgbClr val="000000"/>
                </a:solidFill>
                <a:latin typeface="Times New Roman" panose="02020603050405020304" pitchFamily="18" charset="0"/>
                <a:ea typeface="Times New Roman" panose="02020603050405020304" pitchFamily="18" charset="0"/>
              </a:rPr>
              <a:t>Cassandra </a:t>
            </a:r>
            <a:r>
              <a:rPr lang="en-US" i="1" dirty="0">
                <a:solidFill>
                  <a:srgbClr val="000000"/>
                </a:solidFill>
                <a:latin typeface="Times New Roman" panose="02020603050405020304" pitchFamily="18" charset="0"/>
                <a:ea typeface="Times New Roman" panose="02020603050405020304" pitchFamily="18" charset="0"/>
              </a:rPr>
              <a:t>does</a:t>
            </a:r>
            <a:r>
              <a:rPr lang="en-US" dirty="0">
                <a:solidFill>
                  <a:srgbClr val="000000"/>
                </a:solidFill>
                <a:latin typeface="Times New Roman" panose="02020603050405020304" pitchFamily="18" charset="0"/>
                <a:ea typeface="Times New Roman" panose="02020603050405020304" pitchFamily="18" charset="0"/>
              </a:rPr>
              <a:t> wait for read repair to complete on quorum reads [27], but it loses linearizability if there are multiple concurrent writes to the same key, due to its use of last-write-wins conflict resolution.</a:t>
            </a:r>
          </a:p>
          <a:p>
            <a:pPr marL="6985" marR="8255" indent="635" algn="just">
              <a:lnSpc>
                <a:spcPct val="108000"/>
              </a:lnSpc>
              <a:spcBef>
                <a:spcPts val="0"/>
              </a:spcBef>
              <a:spcAft>
                <a:spcPts val="540"/>
              </a:spcAft>
            </a:pPr>
            <a:endParaRPr lang="en-US" dirty="0">
              <a:solidFill>
                <a:srgbClr val="000000"/>
              </a:solidFill>
              <a:latin typeface="Times New Roman" panose="02020603050405020304" pitchFamily="18" charset="0"/>
              <a:ea typeface="Times New Roman" panose="02020603050405020304" pitchFamily="18" charset="0"/>
            </a:endParaRPr>
          </a:p>
          <a:p>
            <a:pPr marL="6985" marR="8255" indent="635" algn="just">
              <a:lnSpc>
                <a:spcPct val="108000"/>
              </a:lnSpc>
              <a:spcBef>
                <a:spcPts val="0"/>
              </a:spcBef>
              <a:spcAft>
                <a:spcPts val="540"/>
              </a:spcAft>
            </a:pPr>
            <a:r>
              <a:rPr lang="en-US" dirty="0">
                <a:solidFill>
                  <a:srgbClr val="000000"/>
                </a:solidFill>
                <a:latin typeface="Times New Roman" panose="02020603050405020304" pitchFamily="18" charset="0"/>
                <a:ea typeface="Times New Roman" panose="02020603050405020304" pitchFamily="18" charset="0"/>
              </a:rPr>
              <a:t>The cost of linearizability is always availability and performance.</a:t>
            </a:r>
          </a:p>
        </p:txBody>
      </p:sp>
    </p:spTree>
    <p:extLst>
      <p:ext uri="{BB962C8B-B14F-4D97-AF65-F5344CB8AC3E}">
        <p14:creationId xmlns:p14="http://schemas.microsoft.com/office/powerpoint/2010/main" val="14356191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Ordering and Causality</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524000"/>
            <a:ext cx="10000826" cy="3693319"/>
          </a:xfrm>
          <a:prstGeom prst="rect">
            <a:avLst/>
          </a:prstGeom>
        </p:spPr>
        <p:txBody>
          <a:bodyPr wrap="square">
            <a:spAutoFit/>
          </a:bodyPr>
          <a:lstStyle/>
          <a:p>
            <a:pPr marL="285750" indent="-285750">
              <a:buFont typeface="Wingdings" panose="05000000000000000000" pitchFamily="2" charset="2"/>
              <a:buChar char="Ø"/>
            </a:pPr>
            <a:r>
              <a:rPr lang="en-US" b="1" i="1" dirty="0"/>
              <a:t>Linearizability</a:t>
            </a:r>
            <a:endParaRPr lang="en-US" b="1" dirty="0"/>
          </a:p>
          <a:p>
            <a:r>
              <a:rPr lang="en-US" dirty="0"/>
              <a:t>In a linearizable system, we have a </a:t>
            </a:r>
            <a:r>
              <a:rPr lang="en-US" i="1" dirty="0"/>
              <a:t>total order</a:t>
            </a:r>
            <a:r>
              <a:rPr lang="en-US" dirty="0"/>
              <a:t> of operations: if the system behaves as if there is only a single copy of the data, and every operation is atomic, this means that for any two operations we can always say which one happened first. This total ordering is illustrated as a timeline in Figure 9-4.</a:t>
            </a:r>
          </a:p>
          <a:p>
            <a:endParaRPr lang="en-US" dirty="0"/>
          </a:p>
          <a:p>
            <a:pPr marL="285750" indent="-285750">
              <a:buFont typeface="Wingdings" panose="05000000000000000000" pitchFamily="2" charset="2"/>
              <a:buChar char="Ø"/>
            </a:pPr>
            <a:r>
              <a:rPr lang="en-US" b="1" i="1" dirty="0"/>
              <a:t>Causality</a:t>
            </a:r>
            <a:endParaRPr lang="en-US" b="1" dirty="0"/>
          </a:p>
          <a:p>
            <a:r>
              <a:rPr lang="en-US" dirty="0"/>
              <a:t>We said that two operations are concurrent if neither happened before the other (see “The “happens-before” relationship and concurrency” on page 186). Put another way, two events are ordered if they are causally related (one happened before the other), but they are incomparable if they are concurrent. This means that causality defines a </a:t>
            </a:r>
            <a:r>
              <a:rPr lang="en-US" i="1" dirty="0"/>
              <a:t>partial order</a:t>
            </a:r>
            <a:r>
              <a:rPr lang="en-US" dirty="0"/>
              <a:t>, not a total order: some operations are ordered with respect to each other, but some are incomparable.</a:t>
            </a:r>
          </a:p>
          <a:p>
            <a:endParaRPr lang="en-US" dirty="0"/>
          </a:p>
          <a:p>
            <a:r>
              <a:rPr lang="en-US" b="1" dirty="0"/>
              <a:t>Linearizability is stronger than causal consistency</a:t>
            </a:r>
          </a:p>
        </p:txBody>
      </p:sp>
    </p:spTree>
    <p:extLst>
      <p:ext uri="{BB962C8B-B14F-4D97-AF65-F5344CB8AC3E}">
        <p14:creationId xmlns:p14="http://schemas.microsoft.com/office/powerpoint/2010/main" val="37708417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Sequence Number Ordering</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5" y="1397677"/>
            <a:ext cx="10681546" cy="2031325"/>
          </a:xfrm>
          <a:prstGeom prst="rect">
            <a:avLst/>
          </a:prstGeom>
        </p:spPr>
        <p:txBody>
          <a:bodyPr wrap="square">
            <a:spAutoFit/>
          </a:bodyPr>
          <a:lstStyle/>
          <a:p>
            <a:pPr marL="285750" indent="-285750">
              <a:buFont typeface="Wingdings" panose="05000000000000000000" pitchFamily="2" charset="2"/>
              <a:buChar char="Ø"/>
            </a:pPr>
            <a:r>
              <a:rPr lang="en-US" b="1" i="1" dirty="0" err="1"/>
              <a:t>Lamport</a:t>
            </a:r>
            <a:r>
              <a:rPr lang="en-US" b="1" i="1" dirty="0"/>
              <a:t> timestamps</a:t>
            </a:r>
          </a:p>
          <a:p>
            <a:r>
              <a:rPr lang="en-US" dirty="0"/>
              <a:t>A </a:t>
            </a:r>
            <a:r>
              <a:rPr lang="en-US" dirty="0" err="1"/>
              <a:t>Lamport</a:t>
            </a:r>
            <a:r>
              <a:rPr lang="en-US" dirty="0"/>
              <a:t> timestamp bears no relationship to a physical time-of-day clock, but it provides total ordering: if you have two timestamps, the one with a greater counter value is the greater timestamp; if the counter values are the same, the one with the greater node ID is the greater timestamp.</a:t>
            </a:r>
          </a:p>
          <a:p>
            <a:pPr marL="285750" indent="-285750">
              <a:buFont typeface="Wingdings" panose="05000000000000000000" pitchFamily="2" charset="2"/>
              <a:buChar char="Ø"/>
            </a:pPr>
            <a:endParaRPr lang="en-US" b="1" i="1" dirty="0"/>
          </a:p>
          <a:p>
            <a:endParaRPr lang="en-US" dirty="0"/>
          </a:p>
          <a:p>
            <a:endParaRPr lang="en-US" dirty="0"/>
          </a:p>
        </p:txBody>
      </p:sp>
      <p:grpSp>
        <p:nvGrpSpPr>
          <p:cNvPr id="5" name="Group 4">
            <a:extLst>
              <a:ext uri="{FF2B5EF4-FFF2-40B4-BE49-F238E27FC236}">
                <a16:creationId xmlns:a16="http://schemas.microsoft.com/office/drawing/2014/main" id="{673A0C93-5A3D-4102-931F-CA3C099CAAEE}"/>
              </a:ext>
            </a:extLst>
          </p:cNvPr>
          <p:cNvGrpSpPr/>
          <p:nvPr/>
        </p:nvGrpSpPr>
        <p:grpSpPr>
          <a:xfrm>
            <a:off x="677334" y="2828945"/>
            <a:ext cx="7877386" cy="3419455"/>
            <a:chOff x="0" y="0"/>
            <a:chExt cx="4576905" cy="1985215"/>
          </a:xfrm>
        </p:grpSpPr>
        <p:sp>
          <p:nvSpPr>
            <p:cNvPr id="6" name="Shape 30326">
              <a:extLst>
                <a:ext uri="{FF2B5EF4-FFF2-40B4-BE49-F238E27FC236}">
                  <a16:creationId xmlns:a16="http://schemas.microsoft.com/office/drawing/2014/main" id="{656D378C-22EB-4B7A-B74C-F1422B7B437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30328">
              <a:extLst>
                <a:ext uri="{FF2B5EF4-FFF2-40B4-BE49-F238E27FC236}">
                  <a16:creationId xmlns:a16="http://schemas.microsoft.com/office/drawing/2014/main" id="{79AC51CB-25F2-401A-A8BE-47BD4DF42DDC}"/>
                </a:ext>
              </a:extLst>
            </p:cNvPr>
            <p:cNvSpPr/>
            <p:nvPr/>
          </p:nvSpPr>
          <p:spPr>
            <a:xfrm>
              <a:off x="4576040" y="0"/>
              <a:ext cx="0" cy="1985215"/>
            </a:xfrm>
            <a:custGeom>
              <a:avLst/>
              <a:gdLst/>
              <a:ahLst/>
              <a:cxnLst/>
              <a:rect l="0" t="0" r="0" b="0"/>
              <a:pathLst>
                <a:path h="1985215">
                  <a:moveTo>
                    <a:pt x="0" y="198521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30330">
              <a:extLst>
                <a:ext uri="{FF2B5EF4-FFF2-40B4-BE49-F238E27FC236}">
                  <a16:creationId xmlns:a16="http://schemas.microsoft.com/office/drawing/2014/main" id="{2CEE3866-A262-4BC4-9042-E9B4A7DE6D8D}"/>
                </a:ext>
              </a:extLst>
            </p:cNvPr>
            <p:cNvSpPr/>
            <p:nvPr/>
          </p:nvSpPr>
          <p:spPr>
            <a:xfrm>
              <a:off x="0" y="198435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30332">
              <a:extLst>
                <a:ext uri="{FF2B5EF4-FFF2-40B4-BE49-F238E27FC236}">
                  <a16:creationId xmlns:a16="http://schemas.microsoft.com/office/drawing/2014/main" id="{DED7261E-671A-438B-89CA-573B07721D04}"/>
                </a:ext>
              </a:extLst>
            </p:cNvPr>
            <p:cNvSpPr/>
            <p:nvPr/>
          </p:nvSpPr>
          <p:spPr>
            <a:xfrm>
              <a:off x="865" y="0"/>
              <a:ext cx="0" cy="1985215"/>
            </a:xfrm>
            <a:custGeom>
              <a:avLst/>
              <a:gdLst/>
              <a:ahLst/>
              <a:cxnLst/>
              <a:rect l="0" t="0" r="0" b="0"/>
              <a:pathLst>
                <a:path h="1985215">
                  <a:moveTo>
                    <a:pt x="0" y="1985215"/>
                  </a:moveTo>
                  <a:lnTo>
                    <a:pt x="0" y="1985144"/>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5807687B-E53B-4040-8C0C-4BB6667D4B82}"/>
                </a:ext>
              </a:extLst>
            </p:cNvPr>
            <p:cNvPicPr/>
            <p:nvPr/>
          </p:nvPicPr>
          <p:blipFill>
            <a:blip r:embed="rId3"/>
            <a:stretch>
              <a:fillRect/>
            </a:stretch>
          </p:blipFill>
          <p:spPr>
            <a:xfrm>
              <a:off x="93892" y="65953"/>
              <a:ext cx="4389120" cy="1844040"/>
            </a:xfrm>
            <a:prstGeom prst="rect">
              <a:avLst/>
            </a:prstGeom>
          </p:spPr>
        </p:pic>
      </p:grpSp>
    </p:spTree>
    <p:extLst>
      <p:ext uri="{BB962C8B-B14F-4D97-AF65-F5344CB8AC3E}">
        <p14:creationId xmlns:p14="http://schemas.microsoft.com/office/powerpoint/2010/main" val="4286209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Total Order Broadcast</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5" y="1397677"/>
            <a:ext cx="10681546" cy="3139321"/>
          </a:xfrm>
          <a:prstGeom prst="rect">
            <a:avLst/>
          </a:prstGeom>
        </p:spPr>
        <p:txBody>
          <a:bodyPr wrap="square">
            <a:spAutoFit/>
          </a:bodyPr>
          <a:lstStyle/>
          <a:p>
            <a:r>
              <a:rPr lang="en-US" dirty="0"/>
              <a:t>Total order broadcast is usually described as a protocol for exchanging messages between nodes. Informally, it requires that two safety properties always be satisfied:</a:t>
            </a:r>
          </a:p>
          <a:p>
            <a:endParaRPr lang="en-US" i="1" dirty="0"/>
          </a:p>
          <a:p>
            <a:pPr marL="285750" indent="-285750">
              <a:buFont typeface="Wingdings" panose="05000000000000000000" pitchFamily="2" charset="2"/>
              <a:buChar char="Ø"/>
            </a:pPr>
            <a:r>
              <a:rPr lang="en-US" i="1" dirty="0"/>
              <a:t>Reliable delivery</a:t>
            </a:r>
            <a:endParaRPr lang="en-US" dirty="0"/>
          </a:p>
          <a:p>
            <a:r>
              <a:rPr lang="en-US" dirty="0"/>
              <a:t>No messages are lost: if a message is delivered to one node, it is delivered to all nodes.</a:t>
            </a:r>
          </a:p>
          <a:p>
            <a:endParaRPr lang="en-US" dirty="0"/>
          </a:p>
          <a:p>
            <a:pPr marL="285750" indent="-285750">
              <a:buFont typeface="Wingdings" panose="05000000000000000000" pitchFamily="2" charset="2"/>
              <a:buChar char="Ø"/>
            </a:pPr>
            <a:r>
              <a:rPr lang="en-US" i="1" dirty="0"/>
              <a:t>Totally ordered delivery</a:t>
            </a:r>
            <a:endParaRPr lang="en-US" dirty="0"/>
          </a:p>
          <a:p>
            <a:r>
              <a:rPr lang="en-US" dirty="0"/>
              <a:t>Messages are delivered to every node in the same order.</a:t>
            </a:r>
          </a:p>
          <a:p>
            <a:endParaRPr lang="en-US" b="1" i="1" dirty="0"/>
          </a:p>
          <a:p>
            <a:endParaRPr lang="en-US" dirty="0"/>
          </a:p>
          <a:p>
            <a:endParaRPr lang="en-US" dirty="0"/>
          </a:p>
        </p:txBody>
      </p:sp>
    </p:spTree>
    <p:extLst>
      <p:ext uri="{BB962C8B-B14F-4D97-AF65-F5344CB8AC3E}">
        <p14:creationId xmlns:p14="http://schemas.microsoft.com/office/powerpoint/2010/main" val="29483088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fontScale="90000"/>
          </a:bodyPr>
          <a:lstStyle/>
          <a:p>
            <a:r>
              <a:rPr lang="en-US" b="1" dirty="0"/>
              <a:t>Implementing linearizable storage using total order broadcast</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651677"/>
            <a:ext cx="10681546" cy="2585323"/>
          </a:xfrm>
          <a:prstGeom prst="rect">
            <a:avLst/>
          </a:prstGeom>
        </p:spPr>
        <p:txBody>
          <a:bodyPr wrap="square">
            <a:spAutoFit/>
          </a:bodyPr>
          <a:lstStyle/>
          <a:p>
            <a:pPr lvl="0" fontAlgn="base"/>
            <a:r>
              <a:rPr lang="en-US" dirty="0"/>
              <a:t>Append a message to the log, tentatively indicating the username you want to claim.</a:t>
            </a:r>
          </a:p>
          <a:p>
            <a:pPr lvl="0" fontAlgn="base"/>
            <a:endParaRPr lang="en-US" dirty="0"/>
          </a:p>
          <a:p>
            <a:pPr lvl="0" fontAlgn="base"/>
            <a:r>
              <a:rPr lang="en-US" dirty="0"/>
              <a:t>Read the log, and wait for the message you appended to be delivered back to </a:t>
            </a:r>
            <a:r>
              <a:rPr lang="en-US" dirty="0" err="1"/>
              <a:t>you.</a:t>
            </a:r>
            <a:r>
              <a:rPr lang="en-US" baseline="30000" dirty="0" err="1"/>
              <a:t>xi</a:t>
            </a:r>
            <a:endParaRPr lang="en-US" dirty="0"/>
          </a:p>
          <a:p>
            <a:pPr lvl="0" fontAlgn="base"/>
            <a:endParaRPr lang="en-US" dirty="0"/>
          </a:p>
          <a:p>
            <a:pPr lvl="0" fontAlgn="base"/>
            <a:r>
              <a:rPr lang="en-US" dirty="0"/>
              <a:t>Check for any messages claiming the username that you want. If the first message for your desired username is your own message, then you are successful: you can commit the username claim (perhaps by appending another message to the log) and acknowledge it to the client. If the first message for your desired username is from another user, you abort the operation.</a:t>
            </a:r>
          </a:p>
          <a:p>
            <a:endParaRPr lang="en-US" dirty="0"/>
          </a:p>
        </p:txBody>
      </p:sp>
    </p:spTree>
    <p:extLst>
      <p:ext uri="{BB962C8B-B14F-4D97-AF65-F5344CB8AC3E}">
        <p14:creationId xmlns:p14="http://schemas.microsoft.com/office/powerpoint/2010/main" val="12492428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Distributed Transactions and Consensus</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651677"/>
            <a:ext cx="10681546" cy="646331"/>
          </a:xfrm>
          <a:prstGeom prst="rect">
            <a:avLst/>
          </a:prstGeom>
        </p:spPr>
        <p:txBody>
          <a:bodyPr wrap="square">
            <a:spAutoFit/>
          </a:bodyPr>
          <a:lstStyle/>
          <a:p>
            <a:pPr marL="285750" lvl="0" indent="-285750" fontAlgn="base">
              <a:buFont typeface="Wingdings" panose="05000000000000000000" pitchFamily="2" charset="2"/>
              <a:buChar char="Ø"/>
            </a:pPr>
            <a:r>
              <a:rPr lang="en-US" b="1" dirty="0"/>
              <a:t>Atomic Commit and Two-Phase Commit (2PC)</a:t>
            </a:r>
          </a:p>
          <a:p>
            <a:endParaRPr lang="en-US" dirty="0"/>
          </a:p>
        </p:txBody>
      </p:sp>
      <p:grpSp>
        <p:nvGrpSpPr>
          <p:cNvPr id="5" name="Group 4">
            <a:extLst>
              <a:ext uri="{FF2B5EF4-FFF2-40B4-BE49-F238E27FC236}">
                <a16:creationId xmlns:a16="http://schemas.microsoft.com/office/drawing/2014/main" id="{F27A7274-804C-40C9-B62B-27AFC4BCAFD0}"/>
              </a:ext>
            </a:extLst>
          </p:cNvPr>
          <p:cNvGrpSpPr/>
          <p:nvPr/>
        </p:nvGrpSpPr>
        <p:grpSpPr>
          <a:xfrm>
            <a:off x="677334" y="2298008"/>
            <a:ext cx="8934026" cy="3452552"/>
            <a:chOff x="0" y="0"/>
            <a:chExt cx="4576905" cy="1617932"/>
          </a:xfrm>
        </p:grpSpPr>
        <p:sp>
          <p:nvSpPr>
            <p:cNvPr id="6" name="Shape 31009">
              <a:extLst>
                <a:ext uri="{FF2B5EF4-FFF2-40B4-BE49-F238E27FC236}">
                  <a16:creationId xmlns:a16="http://schemas.microsoft.com/office/drawing/2014/main" id="{603D51B8-8842-448D-A314-A0573C2ECF75}"/>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31011">
              <a:extLst>
                <a:ext uri="{FF2B5EF4-FFF2-40B4-BE49-F238E27FC236}">
                  <a16:creationId xmlns:a16="http://schemas.microsoft.com/office/drawing/2014/main" id="{551D523E-8913-40E3-A0DE-C0BBF0BFA6BA}"/>
                </a:ext>
              </a:extLst>
            </p:cNvPr>
            <p:cNvSpPr/>
            <p:nvPr/>
          </p:nvSpPr>
          <p:spPr>
            <a:xfrm>
              <a:off x="4576040" y="0"/>
              <a:ext cx="0" cy="1617932"/>
            </a:xfrm>
            <a:custGeom>
              <a:avLst/>
              <a:gdLst/>
              <a:ahLst/>
              <a:cxnLst/>
              <a:rect l="0" t="0" r="0" b="0"/>
              <a:pathLst>
                <a:path h="1617932">
                  <a:moveTo>
                    <a:pt x="0" y="16179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31013">
              <a:extLst>
                <a:ext uri="{FF2B5EF4-FFF2-40B4-BE49-F238E27FC236}">
                  <a16:creationId xmlns:a16="http://schemas.microsoft.com/office/drawing/2014/main" id="{D0BBD0A8-26ED-4F0B-A247-C5AFCEC78D7D}"/>
                </a:ext>
              </a:extLst>
            </p:cNvPr>
            <p:cNvSpPr/>
            <p:nvPr/>
          </p:nvSpPr>
          <p:spPr>
            <a:xfrm>
              <a:off x="0" y="16170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31015">
              <a:extLst>
                <a:ext uri="{FF2B5EF4-FFF2-40B4-BE49-F238E27FC236}">
                  <a16:creationId xmlns:a16="http://schemas.microsoft.com/office/drawing/2014/main" id="{A52890DD-FDC8-4C38-9395-F21A5A92829D}"/>
                </a:ext>
              </a:extLst>
            </p:cNvPr>
            <p:cNvSpPr/>
            <p:nvPr/>
          </p:nvSpPr>
          <p:spPr>
            <a:xfrm>
              <a:off x="865" y="0"/>
              <a:ext cx="0" cy="1617932"/>
            </a:xfrm>
            <a:custGeom>
              <a:avLst/>
              <a:gdLst/>
              <a:ahLst/>
              <a:cxnLst/>
              <a:rect l="0" t="0" r="0" b="0"/>
              <a:pathLst>
                <a:path h="1617932">
                  <a:moveTo>
                    <a:pt x="0" y="1617932"/>
                  </a:moveTo>
                  <a:lnTo>
                    <a:pt x="0" y="16178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97425427-ADEF-4D06-AD3F-9C9671339EED}"/>
                </a:ext>
              </a:extLst>
            </p:cNvPr>
            <p:cNvPicPr/>
            <p:nvPr/>
          </p:nvPicPr>
          <p:blipFill>
            <a:blip r:embed="rId3"/>
            <a:stretch>
              <a:fillRect/>
            </a:stretch>
          </p:blipFill>
          <p:spPr>
            <a:xfrm>
              <a:off x="93892" y="65952"/>
              <a:ext cx="4389120" cy="1476756"/>
            </a:xfrm>
            <a:prstGeom prst="rect">
              <a:avLst/>
            </a:prstGeom>
          </p:spPr>
        </p:pic>
      </p:grpSp>
    </p:spTree>
    <p:extLst>
      <p:ext uri="{BB962C8B-B14F-4D97-AF65-F5344CB8AC3E}">
        <p14:creationId xmlns:p14="http://schemas.microsoft.com/office/powerpoint/2010/main" val="14870551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Two-Phase Commit (2PC) </a:t>
            </a:r>
            <a:endParaRPr lang="en-US" dirty="0"/>
          </a:p>
        </p:txBody>
      </p:sp>
      <p:sp>
        <p:nvSpPr>
          <p:cNvPr id="11" name="Rectangle 10">
            <a:extLst>
              <a:ext uri="{FF2B5EF4-FFF2-40B4-BE49-F238E27FC236}">
                <a16:creationId xmlns:a16="http://schemas.microsoft.com/office/drawing/2014/main" id="{87D5A4F7-A710-4B84-BAF5-8B3E57FDDE16}"/>
              </a:ext>
            </a:extLst>
          </p:cNvPr>
          <p:cNvSpPr/>
          <p:nvPr/>
        </p:nvSpPr>
        <p:spPr>
          <a:xfrm>
            <a:off x="677334" y="1524000"/>
            <a:ext cx="8974666" cy="1200329"/>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Thus, the protocol contains two crucial “points of no return”: when a participant votes “yes,” it promises that it will definitely be able to commit later (although the coordinator may still choose to abort); and once the coordinator decides, that decision is irrevocable. Those promises ensure the atomicity of 2PC. </a:t>
            </a:r>
            <a:endParaRPr lang="en-US" dirty="0"/>
          </a:p>
        </p:txBody>
      </p:sp>
    </p:spTree>
    <p:extLst>
      <p:ext uri="{BB962C8B-B14F-4D97-AF65-F5344CB8AC3E}">
        <p14:creationId xmlns:p14="http://schemas.microsoft.com/office/powerpoint/2010/main" val="2312310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Coordinator failure</a:t>
            </a:r>
            <a:endParaRPr lang="en-US" dirty="0"/>
          </a:p>
        </p:txBody>
      </p:sp>
      <p:grpSp>
        <p:nvGrpSpPr>
          <p:cNvPr id="11" name="Group 10">
            <a:extLst>
              <a:ext uri="{FF2B5EF4-FFF2-40B4-BE49-F238E27FC236}">
                <a16:creationId xmlns:a16="http://schemas.microsoft.com/office/drawing/2014/main" id="{DD3AD31C-8A00-4AFC-8690-ECD3819D2CCB}"/>
              </a:ext>
            </a:extLst>
          </p:cNvPr>
          <p:cNvGrpSpPr/>
          <p:nvPr/>
        </p:nvGrpSpPr>
        <p:grpSpPr>
          <a:xfrm>
            <a:off x="677334" y="1524000"/>
            <a:ext cx="7806266" cy="3281680"/>
            <a:chOff x="0" y="0"/>
            <a:chExt cx="4576905" cy="1674319"/>
          </a:xfrm>
        </p:grpSpPr>
        <p:sp>
          <p:nvSpPr>
            <p:cNvPr id="12" name="Shape 31186">
              <a:extLst>
                <a:ext uri="{FF2B5EF4-FFF2-40B4-BE49-F238E27FC236}">
                  <a16:creationId xmlns:a16="http://schemas.microsoft.com/office/drawing/2014/main" id="{F33F1F11-57CA-4712-90B9-86F18C36538C}"/>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31188">
              <a:extLst>
                <a:ext uri="{FF2B5EF4-FFF2-40B4-BE49-F238E27FC236}">
                  <a16:creationId xmlns:a16="http://schemas.microsoft.com/office/drawing/2014/main" id="{EC1FE23D-40E8-40F7-813B-848B9D742109}"/>
                </a:ext>
              </a:extLst>
            </p:cNvPr>
            <p:cNvSpPr/>
            <p:nvPr/>
          </p:nvSpPr>
          <p:spPr>
            <a:xfrm>
              <a:off x="4576040" y="0"/>
              <a:ext cx="0" cy="1674319"/>
            </a:xfrm>
            <a:custGeom>
              <a:avLst/>
              <a:gdLst/>
              <a:ahLst/>
              <a:cxnLst/>
              <a:rect l="0" t="0" r="0" b="0"/>
              <a:pathLst>
                <a:path h="1674319">
                  <a:moveTo>
                    <a:pt x="0" y="167431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31190">
              <a:extLst>
                <a:ext uri="{FF2B5EF4-FFF2-40B4-BE49-F238E27FC236}">
                  <a16:creationId xmlns:a16="http://schemas.microsoft.com/office/drawing/2014/main" id="{666DE04A-5613-4192-83B7-140278073DA4}"/>
                </a:ext>
              </a:extLst>
            </p:cNvPr>
            <p:cNvSpPr/>
            <p:nvPr/>
          </p:nvSpPr>
          <p:spPr>
            <a:xfrm>
              <a:off x="0" y="16734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31192">
              <a:extLst>
                <a:ext uri="{FF2B5EF4-FFF2-40B4-BE49-F238E27FC236}">
                  <a16:creationId xmlns:a16="http://schemas.microsoft.com/office/drawing/2014/main" id="{4A080CB8-2BC7-4672-AE81-587F12911293}"/>
                </a:ext>
              </a:extLst>
            </p:cNvPr>
            <p:cNvSpPr/>
            <p:nvPr/>
          </p:nvSpPr>
          <p:spPr>
            <a:xfrm>
              <a:off x="865" y="0"/>
              <a:ext cx="0" cy="1674319"/>
            </a:xfrm>
            <a:custGeom>
              <a:avLst/>
              <a:gdLst/>
              <a:ahLst/>
              <a:cxnLst/>
              <a:rect l="0" t="0" r="0" b="0"/>
              <a:pathLst>
                <a:path h="1674319">
                  <a:moveTo>
                    <a:pt x="0" y="1674319"/>
                  </a:moveTo>
                  <a:lnTo>
                    <a:pt x="0" y="167424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99FC1C84-10A0-401A-8401-52B18A30556E}"/>
                </a:ext>
              </a:extLst>
            </p:cNvPr>
            <p:cNvPicPr/>
            <p:nvPr/>
          </p:nvPicPr>
          <p:blipFill>
            <a:blip r:embed="rId3"/>
            <a:stretch>
              <a:fillRect/>
            </a:stretch>
          </p:blipFill>
          <p:spPr>
            <a:xfrm>
              <a:off x="93892" y="65952"/>
              <a:ext cx="4389120" cy="1533144"/>
            </a:xfrm>
            <a:prstGeom prst="rect">
              <a:avLst/>
            </a:prstGeom>
          </p:spPr>
        </p:pic>
      </p:grpSp>
      <p:sp>
        <p:nvSpPr>
          <p:cNvPr id="17" name="TextBox 16">
            <a:extLst>
              <a:ext uri="{FF2B5EF4-FFF2-40B4-BE49-F238E27FC236}">
                <a16:creationId xmlns:a16="http://schemas.microsoft.com/office/drawing/2014/main" id="{722BA66B-FC7D-4CB4-B573-57ED12BB273C}"/>
              </a:ext>
            </a:extLst>
          </p:cNvPr>
          <p:cNvSpPr txBox="1"/>
          <p:nvPr/>
        </p:nvSpPr>
        <p:spPr>
          <a:xfrm>
            <a:off x="677333" y="5171440"/>
            <a:ext cx="9706185" cy="861774"/>
          </a:xfrm>
          <a:prstGeom prst="rect">
            <a:avLst/>
          </a:prstGeom>
          <a:noFill/>
        </p:spPr>
        <p:txBody>
          <a:bodyPr wrap="square" rtlCol="0">
            <a:spAutoFit/>
          </a:bodyPr>
          <a:lstStyle/>
          <a:p>
            <a:r>
              <a:rPr lang="en-US" altLang="zh-CN" b="1" dirty="0"/>
              <a:t>Three Phase Commit</a:t>
            </a:r>
          </a:p>
          <a:p>
            <a:r>
              <a:rPr lang="en-US" sz="1600" dirty="0"/>
              <a:t>3PC assumes a network with bounded delay and nodes with bounded response times; in most practical systems with unbounded network delay and process pauses (see Chapter 8), it cannot guarantee atomicity</a:t>
            </a:r>
            <a:endParaRPr lang="en-US" sz="1600" b="1" dirty="0"/>
          </a:p>
        </p:txBody>
      </p:sp>
    </p:spTree>
    <p:extLst>
      <p:ext uri="{BB962C8B-B14F-4D97-AF65-F5344CB8AC3E}">
        <p14:creationId xmlns:p14="http://schemas.microsoft.com/office/powerpoint/2010/main" val="26052984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Distributed Transactions in Practice</a:t>
            </a:r>
          </a:p>
        </p:txBody>
      </p:sp>
      <p:sp>
        <p:nvSpPr>
          <p:cNvPr id="2" name="Rectangle 1">
            <a:extLst>
              <a:ext uri="{FF2B5EF4-FFF2-40B4-BE49-F238E27FC236}">
                <a16:creationId xmlns:a16="http://schemas.microsoft.com/office/drawing/2014/main" id="{12EDD98D-EB40-4C12-9958-FAC626AD7776}"/>
              </a:ext>
            </a:extLst>
          </p:cNvPr>
          <p:cNvSpPr/>
          <p:nvPr/>
        </p:nvSpPr>
        <p:spPr>
          <a:xfrm>
            <a:off x="772160" y="1524000"/>
            <a:ext cx="9306560" cy="3103414"/>
          </a:xfrm>
          <a:prstGeom prst="rect">
            <a:avLst/>
          </a:prstGeom>
        </p:spPr>
        <p:txBody>
          <a:bodyPr wrap="square">
            <a:spAutoFit/>
          </a:bodyPr>
          <a:lstStyle/>
          <a:p>
            <a:pPr marL="342900" indent="-342900">
              <a:spcBef>
                <a:spcPts val="1000"/>
              </a:spcBef>
              <a:buClr>
                <a:srgbClr val="90C226"/>
              </a:buClr>
              <a:buSzPct val="80000"/>
              <a:buFont typeface="Wingdings" panose="05000000000000000000" pitchFamily="2" charset="2"/>
              <a:buChar char="Ø"/>
            </a:pPr>
            <a:r>
              <a:rPr lang="en-US" dirty="0"/>
              <a:t>Database-internal distributed transactions</a:t>
            </a:r>
          </a:p>
          <a:p>
            <a:pPr marL="342900" indent="-342900">
              <a:spcBef>
                <a:spcPts val="1000"/>
              </a:spcBef>
              <a:buClr>
                <a:srgbClr val="90C226"/>
              </a:buClr>
              <a:buSzPct val="80000"/>
              <a:buFont typeface="Wingdings" panose="05000000000000000000" pitchFamily="2" charset="2"/>
              <a:buChar char="Ø"/>
            </a:pPr>
            <a:r>
              <a:rPr lang="en-US" dirty="0"/>
              <a:t>Heterogeneous distributed transactions</a:t>
            </a:r>
          </a:p>
          <a:p>
            <a:pPr marL="342900" indent="-342900">
              <a:spcBef>
                <a:spcPts val="1000"/>
              </a:spcBef>
              <a:buClr>
                <a:srgbClr val="90C226"/>
              </a:buClr>
              <a:buSzPct val="80000"/>
              <a:buFont typeface="Wingdings" panose="05000000000000000000" pitchFamily="2" charset="2"/>
              <a:buChar char="Ø"/>
            </a:pPr>
            <a:r>
              <a:rPr lang="en-US" dirty="0"/>
              <a:t>Exactly-once message processing</a:t>
            </a:r>
          </a:p>
          <a:p>
            <a:pPr marL="342900" indent="-342900">
              <a:spcBef>
                <a:spcPts val="1000"/>
              </a:spcBef>
              <a:buClr>
                <a:srgbClr val="90C226"/>
              </a:buClr>
              <a:buSzPct val="80000"/>
              <a:buFont typeface="Wingdings" panose="05000000000000000000" pitchFamily="2" charset="2"/>
              <a:buChar char="Ø"/>
            </a:pPr>
            <a:r>
              <a:rPr lang="en-US" dirty="0"/>
              <a:t>XA transactions</a:t>
            </a:r>
          </a:p>
          <a:p>
            <a:pPr lvl="1">
              <a:spcBef>
                <a:spcPts val="1000"/>
              </a:spcBef>
              <a:buClr>
                <a:srgbClr val="90C226"/>
              </a:buClr>
              <a:buSzPct val="80000"/>
            </a:pPr>
            <a:r>
              <a:rPr lang="en-US" sz="1600" i="1" dirty="0"/>
              <a:t>X/Open XA</a:t>
            </a:r>
            <a:r>
              <a:rPr lang="en-US" sz="1600" dirty="0"/>
              <a:t> (short for </a:t>
            </a:r>
            <a:r>
              <a:rPr lang="en-US" sz="1600" i="1" dirty="0" err="1"/>
              <a:t>eXtended</a:t>
            </a:r>
            <a:r>
              <a:rPr lang="en-US" sz="1600" i="1" dirty="0"/>
              <a:t> Architecture</a:t>
            </a:r>
            <a:r>
              <a:rPr lang="en-US" sz="1600" dirty="0"/>
              <a:t>) is a standard for implementing </a:t>
            </a:r>
            <a:r>
              <a:rPr lang="en-US" sz="1600" dirty="0" err="1"/>
              <a:t>twophase</a:t>
            </a:r>
            <a:r>
              <a:rPr lang="en-US" sz="1600" dirty="0"/>
              <a:t> commit across heterogeneous technologies [76, 77]. It was introduced in 1991 and has been widely implemented: XA is supported by many traditional relational databases (including PostgreSQL, MySQL, DB2, SQL Server, and Oracle) and message brokers (including ActiveMQ, </a:t>
            </a:r>
            <a:r>
              <a:rPr lang="en-US" sz="1600" dirty="0" err="1"/>
              <a:t>HornetQ</a:t>
            </a:r>
            <a:r>
              <a:rPr lang="en-US" sz="1600" dirty="0"/>
              <a:t>, MSMQ, and IBM MQ).</a:t>
            </a:r>
          </a:p>
          <a:p>
            <a:pPr marL="342900" indent="-342900">
              <a:spcBef>
                <a:spcPts val="1000"/>
              </a:spcBef>
              <a:buClr>
                <a:srgbClr val="90C226"/>
              </a:buClr>
              <a:buSzPct val="80000"/>
              <a:buFont typeface="Wingdings" panose="05000000000000000000" pitchFamily="2" charset="2"/>
              <a:buChar char="Ø"/>
            </a:pPr>
            <a:endParaRPr lang="en-US" dirty="0"/>
          </a:p>
        </p:txBody>
      </p:sp>
    </p:spTree>
    <p:extLst>
      <p:ext uri="{BB962C8B-B14F-4D97-AF65-F5344CB8AC3E}">
        <p14:creationId xmlns:p14="http://schemas.microsoft.com/office/powerpoint/2010/main" val="32536927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Fault-Tolerant Consensus</a:t>
            </a:r>
          </a:p>
        </p:txBody>
      </p:sp>
      <p:sp>
        <p:nvSpPr>
          <p:cNvPr id="2" name="Rectangle 1">
            <a:extLst>
              <a:ext uri="{FF2B5EF4-FFF2-40B4-BE49-F238E27FC236}">
                <a16:creationId xmlns:a16="http://schemas.microsoft.com/office/drawing/2014/main" id="{12EDD98D-EB40-4C12-9958-FAC626AD7776}"/>
              </a:ext>
            </a:extLst>
          </p:cNvPr>
          <p:cNvSpPr/>
          <p:nvPr/>
        </p:nvSpPr>
        <p:spPr>
          <a:xfrm>
            <a:off x="772160" y="1524000"/>
            <a:ext cx="9306560" cy="3821559"/>
          </a:xfrm>
          <a:prstGeom prst="rect">
            <a:avLst/>
          </a:prstGeom>
        </p:spPr>
        <p:txBody>
          <a:bodyPr wrap="square">
            <a:spAutoFit/>
          </a:bodyPr>
          <a:lstStyle/>
          <a:p>
            <a:pPr marL="285750" indent="-285750">
              <a:buFont typeface="Wingdings" panose="05000000000000000000" pitchFamily="2" charset="2"/>
              <a:buChar char="Ø"/>
            </a:pPr>
            <a:r>
              <a:rPr lang="en-US" i="1" dirty="0"/>
              <a:t>Uniform agreement</a:t>
            </a:r>
            <a:endParaRPr lang="en-US" dirty="0"/>
          </a:p>
          <a:p>
            <a:r>
              <a:rPr lang="en-US" dirty="0"/>
              <a:t>No two nodes decide differently.</a:t>
            </a:r>
          </a:p>
          <a:p>
            <a:endParaRPr lang="en-US" i="1" dirty="0"/>
          </a:p>
          <a:p>
            <a:pPr marL="285750" indent="-285750">
              <a:buFont typeface="Wingdings" panose="05000000000000000000" pitchFamily="2" charset="2"/>
              <a:buChar char="Ø"/>
            </a:pPr>
            <a:r>
              <a:rPr lang="en-US" i="1" dirty="0"/>
              <a:t>Integrity</a:t>
            </a:r>
            <a:endParaRPr lang="en-US" dirty="0"/>
          </a:p>
          <a:p>
            <a:r>
              <a:rPr lang="en-US" dirty="0"/>
              <a:t>No node decides twice.</a:t>
            </a:r>
          </a:p>
          <a:p>
            <a:endParaRPr lang="en-US" dirty="0"/>
          </a:p>
          <a:p>
            <a:pPr marL="285750" indent="-285750">
              <a:buFont typeface="Wingdings" panose="05000000000000000000" pitchFamily="2" charset="2"/>
              <a:buChar char="Ø"/>
            </a:pPr>
            <a:r>
              <a:rPr lang="en-US" i="1" dirty="0"/>
              <a:t>Validity</a:t>
            </a:r>
            <a:endParaRPr lang="en-US" dirty="0"/>
          </a:p>
          <a:p>
            <a:r>
              <a:rPr lang="en-US" dirty="0"/>
              <a:t>If a node decides value </a:t>
            </a:r>
            <a:r>
              <a:rPr lang="en-US" i="1" dirty="0"/>
              <a:t>v</a:t>
            </a:r>
            <a:r>
              <a:rPr lang="en-US" dirty="0"/>
              <a:t>, then </a:t>
            </a:r>
            <a:r>
              <a:rPr lang="en-US" i="1" dirty="0"/>
              <a:t>v</a:t>
            </a:r>
            <a:r>
              <a:rPr lang="en-US" dirty="0"/>
              <a:t> was proposed by some node.</a:t>
            </a:r>
          </a:p>
          <a:p>
            <a:endParaRPr lang="en-US" i="1" dirty="0"/>
          </a:p>
          <a:p>
            <a:pPr marL="285750" indent="-285750">
              <a:buFont typeface="Wingdings" panose="05000000000000000000" pitchFamily="2" charset="2"/>
              <a:buChar char="Ø"/>
            </a:pPr>
            <a:r>
              <a:rPr lang="en-US" i="1" dirty="0"/>
              <a:t>Termination</a:t>
            </a:r>
            <a:endParaRPr lang="en-US" dirty="0"/>
          </a:p>
          <a:p>
            <a:r>
              <a:rPr lang="en-US" dirty="0"/>
              <a:t>Every node that does not crash eventually decides some value.</a:t>
            </a:r>
          </a:p>
          <a:p>
            <a:endParaRPr lang="en-US" dirty="0"/>
          </a:p>
          <a:p>
            <a:pPr marL="342900" indent="-342900">
              <a:spcBef>
                <a:spcPts val="1000"/>
              </a:spcBef>
              <a:buClr>
                <a:srgbClr val="90C226"/>
              </a:buClr>
              <a:buSzPct val="80000"/>
              <a:buFont typeface="Wingdings" panose="05000000000000000000" pitchFamily="2" charset="2"/>
              <a:buChar char="Ø"/>
            </a:pPr>
            <a:endParaRPr lang="en-US" dirty="0"/>
          </a:p>
        </p:txBody>
      </p:sp>
    </p:spTree>
    <p:extLst>
      <p:ext uri="{BB962C8B-B14F-4D97-AF65-F5344CB8AC3E}">
        <p14:creationId xmlns:p14="http://schemas.microsoft.com/office/powerpoint/2010/main" val="224448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Monitoring and Troubleshooting</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a:xfrm>
            <a:off x="677334" y="1741489"/>
            <a:ext cx="8596668" cy="3880773"/>
          </a:xfrm>
        </p:spPr>
        <p:txBody>
          <a:bodyPr>
            <a:normAutofit fontScale="70000" lnSpcReduction="20000"/>
          </a:bodyPr>
          <a:lstStyle/>
          <a:p>
            <a:pPr lvl="0" fontAlgn="base"/>
            <a:r>
              <a:rPr lang="en-US" dirty="0"/>
              <a:t>Monitoring the health of the system and quickly restoring service if it goes into a bad state.</a:t>
            </a:r>
          </a:p>
          <a:p>
            <a:pPr lvl="0" fontAlgn="base"/>
            <a:r>
              <a:rPr lang="en-US" dirty="0"/>
              <a:t>Tracking down the cause of problems, such as system failures or degraded performance.</a:t>
            </a:r>
          </a:p>
          <a:p>
            <a:pPr lvl="0" fontAlgn="base"/>
            <a:r>
              <a:rPr lang="en-US" dirty="0"/>
              <a:t>Keeping software and platforms up to date, including security patches.</a:t>
            </a:r>
          </a:p>
          <a:p>
            <a:pPr lvl="0" fontAlgn="base"/>
            <a:r>
              <a:rPr lang="en-US" dirty="0"/>
              <a:t>Keeping tabs on how different systems affect each other, so that a problematic change can be avoided before it causes damage.</a:t>
            </a:r>
          </a:p>
          <a:p>
            <a:pPr lvl="0" fontAlgn="base"/>
            <a:r>
              <a:rPr lang="en-US" dirty="0"/>
              <a:t>Anticipating future problems and solving them before they occur (e.g., capacity planning)</a:t>
            </a:r>
          </a:p>
          <a:p>
            <a:pPr lvl="0" fontAlgn="base"/>
            <a:r>
              <a:rPr lang="en-US" dirty="0"/>
              <a:t>Establishing good tools for deployment, configuration management, and Performing complex maintenance tasks in an automated way by tooling.</a:t>
            </a:r>
          </a:p>
          <a:p>
            <a:pPr lvl="0" fontAlgn="base"/>
            <a:r>
              <a:rPr lang="en-US" dirty="0"/>
              <a:t>Maintaining the security of the system as configuration changes are made</a:t>
            </a:r>
          </a:p>
          <a:p>
            <a:endParaRPr lang="en-US" dirty="0"/>
          </a:p>
        </p:txBody>
      </p:sp>
    </p:spTree>
    <p:extLst>
      <p:ext uri="{BB962C8B-B14F-4D97-AF65-F5344CB8AC3E}">
        <p14:creationId xmlns:p14="http://schemas.microsoft.com/office/powerpoint/2010/main" val="4031801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PAXOS</a:t>
            </a:r>
          </a:p>
        </p:txBody>
      </p:sp>
      <p:pic>
        <p:nvPicPr>
          <p:cNvPr id="3" name="Picture 2">
            <a:extLst>
              <a:ext uri="{FF2B5EF4-FFF2-40B4-BE49-F238E27FC236}">
                <a16:creationId xmlns:a16="http://schemas.microsoft.com/office/drawing/2014/main" id="{09C4B530-B246-4E81-A808-46BF6B697DF8}"/>
              </a:ext>
            </a:extLst>
          </p:cNvPr>
          <p:cNvPicPr>
            <a:picLocks noChangeAspect="1"/>
          </p:cNvPicPr>
          <p:nvPr/>
        </p:nvPicPr>
        <p:blipFill>
          <a:blip r:embed="rId3"/>
          <a:stretch>
            <a:fillRect/>
          </a:stretch>
        </p:blipFill>
        <p:spPr>
          <a:xfrm>
            <a:off x="712999" y="1562100"/>
            <a:ext cx="9401175" cy="4686300"/>
          </a:xfrm>
          <a:prstGeom prst="rect">
            <a:avLst/>
          </a:prstGeom>
        </p:spPr>
      </p:pic>
    </p:spTree>
    <p:extLst>
      <p:ext uri="{BB962C8B-B14F-4D97-AF65-F5344CB8AC3E}">
        <p14:creationId xmlns:p14="http://schemas.microsoft.com/office/powerpoint/2010/main" val="422817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Maintainability</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p:txBody>
          <a:bodyPr>
            <a:normAutofit/>
          </a:bodyPr>
          <a:lstStyle/>
          <a:p>
            <a:r>
              <a:rPr lang="en-US" i="1" dirty="0"/>
              <a:t>Operability</a:t>
            </a:r>
            <a:endParaRPr lang="en-US" dirty="0"/>
          </a:p>
          <a:p>
            <a:pPr lvl="1"/>
            <a:r>
              <a:rPr lang="en-US" dirty="0"/>
              <a:t>Make it easy for operations teams to keep the system running smoothly.</a:t>
            </a:r>
          </a:p>
          <a:p>
            <a:r>
              <a:rPr lang="en-US" i="1" dirty="0"/>
              <a:t>Simplicity</a:t>
            </a:r>
            <a:endParaRPr lang="en-US" dirty="0"/>
          </a:p>
          <a:p>
            <a:pPr lvl="1"/>
            <a:r>
              <a:rPr lang="en-US" dirty="0"/>
              <a:t>Make it easy for new engineers to understand the system, by removing as much complexity as possible from the system. (Note this is not the same as simplicity of the user interface.)</a:t>
            </a:r>
          </a:p>
          <a:p>
            <a:r>
              <a:rPr lang="en-US" i="1" dirty="0"/>
              <a:t>Evolvability</a:t>
            </a:r>
            <a:endParaRPr lang="en-US" dirty="0"/>
          </a:p>
          <a:p>
            <a:pPr lvl="1"/>
            <a:r>
              <a:rPr lang="en-US" dirty="0"/>
              <a:t>Make it easy for engineers to make changes to the system in the future, adapting it for unanticipated use cases as requirements change. Also known as </a:t>
            </a:r>
            <a:r>
              <a:rPr lang="en-US" i="1" dirty="0"/>
              <a:t>extensibility</a:t>
            </a:r>
            <a:r>
              <a:rPr lang="en-US" dirty="0"/>
              <a:t>, </a:t>
            </a:r>
            <a:r>
              <a:rPr lang="en-US" i="1" dirty="0"/>
              <a:t>modifiability</a:t>
            </a:r>
            <a:r>
              <a:rPr lang="en-US" dirty="0"/>
              <a:t>, or </a:t>
            </a:r>
            <a:r>
              <a:rPr lang="en-US" i="1" dirty="0"/>
              <a:t>plasticity</a:t>
            </a:r>
            <a:r>
              <a:rPr lang="en-US" dirty="0"/>
              <a:t>.</a:t>
            </a:r>
          </a:p>
          <a:p>
            <a:endParaRPr lang="en-US" dirty="0"/>
          </a:p>
          <a:p>
            <a:endParaRPr lang="en-US" dirty="0"/>
          </a:p>
        </p:txBody>
      </p:sp>
    </p:spTree>
    <p:extLst>
      <p:ext uri="{BB962C8B-B14F-4D97-AF65-F5344CB8AC3E}">
        <p14:creationId xmlns:p14="http://schemas.microsoft.com/office/powerpoint/2010/main" val="1196973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Data Models</a:t>
            </a:r>
          </a:p>
        </p:txBody>
      </p:sp>
    </p:spTree>
    <p:extLst>
      <p:ext uri="{BB962C8B-B14F-4D97-AF65-F5344CB8AC3E}">
        <p14:creationId xmlns:p14="http://schemas.microsoft.com/office/powerpoint/2010/main" val="102282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Relational Model</a:t>
            </a:r>
            <a:endParaRPr lang="en-US" dirty="0"/>
          </a:p>
        </p:txBody>
      </p:sp>
      <p:pic>
        <p:nvPicPr>
          <p:cNvPr id="6" name="Picture 5">
            <a:extLst>
              <a:ext uri="{FF2B5EF4-FFF2-40B4-BE49-F238E27FC236}">
                <a16:creationId xmlns:a16="http://schemas.microsoft.com/office/drawing/2014/main" id="{BADBF396-02F3-469A-AC84-8D68D952D20D}"/>
              </a:ext>
            </a:extLst>
          </p:cNvPr>
          <p:cNvPicPr/>
          <p:nvPr/>
        </p:nvPicPr>
        <p:blipFill>
          <a:blip r:embed="rId3"/>
          <a:stretch>
            <a:fillRect/>
          </a:stretch>
        </p:blipFill>
        <p:spPr>
          <a:xfrm>
            <a:off x="677334" y="2153285"/>
            <a:ext cx="6171141" cy="3056890"/>
          </a:xfrm>
          <a:prstGeom prst="rect">
            <a:avLst/>
          </a:prstGeom>
        </p:spPr>
      </p:pic>
      <p:sp>
        <p:nvSpPr>
          <p:cNvPr id="2" name="TextBox 1">
            <a:extLst>
              <a:ext uri="{FF2B5EF4-FFF2-40B4-BE49-F238E27FC236}">
                <a16:creationId xmlns:a16="http://schemas.microsoft.com/office/drawing/2014/main" id="{7CBBA4A7-672B-49AF-A702-D79BF9B25414}"/>
              </a:ext>
            </a:extLst>
          </p:cNvPr>
          <p:cNvSpPr txBox="1"/>
          <p:nvPr/>
        </p:nvSpPr>
        <p:spPr>
          <a:xfrm>
            <a:off x="677334" y="1746250"/>
            <a:ext cx="3086100" cy="368300"/>
          </a:xfrm>
          <a:prstGeom prst="rect">
            <a:avLst/>
          </a:prstGeom>
          <a:noFill/>
        </p:spPr>
        <p:txBody>
          <a:bodyPr wrap="square" rtlCol="0">
            <a:spAutoFit/>
          </a:bodyPr>
          <a:lstStyle/>
          <a:p>
            <a:r>
              <a:rPr lang="en-US" dirty="0"/>
              <a:t>An example of Tweet</a:t>
            </a:r>
          </a:p>
        </p:txBody>
      </p:sp>
      <p:sp>
        <p:nvSpPr>
          <p:cNvPr id="7" name="TextBox 6">
            <a:extLst>
              <a:ext uri="{FF2B5EF4-FFF2-40B4-BE49-F238E27FC236}">
                <a16:creationId xmlns:a16="http://schemas.microsoft.com/office/drawing/2014/main" id="{7F46A969-CB5E-44DF-AE8A-6B8269FA51A2}"/>
              </a:ext>
            </a:extLst>
          </p:cNvPr>
          <p:cNvSpPr txBox="1"/>
          <p:nvPr/>
        </p:nvSpPr>
        <p:spPr>
          <a:xfrm>
            <a:off x="677333" y="5848985"/>
            <a:ext cx="653309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t>We need join to get the whole picture of the data.</a:t>
            </a:r>
          </a:p>
        </p:txBody>
      </p:sp>
    </p:spTree>
    <p:extLst>
      <p:ext uri="{BB962C8B-B14F-4D97-AF65-F5344CB8AC3E}">
        <p14:creationId xmlns:p14="http://schemas.microsoft.com/office/powerpoint/2010/main" val="1818250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Document Model</a:t>
            </a:r>
            <a:endParaRPr lang="en-US" dirty="0"/>
          </a:p>
        </p:txBody>
      </p:sp>
      <p:sp>
        <p:nvSpPr>
          <p:cNvPr id="2" name="TextBox 1">
            <a:extLst>
              <a:ext uri="{FF2B5EF4-FFF2-40B4-BE49-F238E27FC236}">
                <a16:creationId xmlns:a16="http://schemas.microsoft.com/office/drawing/2014/main" id="{7CBBA4A7-672B-49AF-A702-D79BF9B25414}"/>
              </a:ext>
            </a:extLst>
          </p:cNvPr>
          <p:cNvSpPr txBox="1"/>
          <p:nvPr/>
        </p:nvSpPr>
        <p:spPr>
          <a:xfrm>
            <a:off x="677334" y="1489393"/>
            <a:ext cx="3086100" cy="369332"/>
          </a:xfrm>
          <a:prstGeom prst="rect">
            <a:avLst/>
          </a:prstGeom>
          <a:noFill/>
        </p:spPr>
        <p:txBody>
          <a:bodyPr wrap="square" rtlCol="0">
            <a:spAutoFit/>
          </a:bodyPr>
          <a:lstStyle/>
          <a:p>
            <a:r>
              <a:rPr lang="en-US" dirty="0"/>
              <a:t>A LinkedIn Profile</a:t>
            </a:r>
          </a:p>
        </p:txBody>
      </p:sp>
      <p:pic>
        <p:nvPicPr>
          <p:cNvPr id="5" name="Picture 4">
            <a:extLst>
              <a:ext uri="{FF2B5EF4-FFF2-40B4-BE49-F238E27FC236}">
                <a16:creationId xmlns:a16="http://schemas.microsoft.com/office/drawing/2014/main" id="{41616A71-B473-468E-9DAF-FEB79A9B3750}"/>
              </a:ext>
            </a:extLst>
          </p:cNvPr>
          <p:cNvPicPr/>
          <p:nvPr/>
        </p:nvPicPr>
        <p:blipFill>
          <a:blip r:embed="rId3"/>
          <a:stretch>
            <a:fillRect/>
          </a:stretch>
        </p:blipFill>
        <p:spPr>
          <a:xfrm>
            <a:off x="677334" y="1858725"/>
            <a:ext cx="6571191" cy="4808775"/>
          </a:xfrm>
          <a:prstGeom prst="rect">
            <a:avLst/>
          </a:prstGeom>
        </p:spPr>
      </p:pic>
    </p:spTree>
    <p:extLst>
      <p:ext uri="{BB962C8B-B14F-4D97-AF65-F5344CB8AC3E}">
        <p14:creationId xmlns:p14="http://schemas.microsoft.com/office/powerpoint/2010/main" val="117506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9B638-6D20-4503-B2CB-A4FC57B5CCE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One-to-Many Relationships</a:t>
            </a:r>
          </a:p>
        </p:txBody>
      </p:sp>
      <p:pic>
        <p:nvPicPr>
          <p:cNvPr id="4" name="Picture 3">
            <a:extLst>
              <a:ext uri="{FF2B5EF4-FFF2-40B4-BE49-F238E27FC236}">
                <a16:creationId xmlns:a16="http://schemas.microsoft.com/office/drawing/2014/main" id="{1964B216-BC65-49F5-9738-3DFEB59224DA}"/>
              </a:ext>
            </a:extLst>
          </p:cNvPr>
          <p:cNvPicPr>
            <a:picLocks noChangeAspect="1"/>
          </p:cNvPicPr>
          <p:nvPr/>
        </p:nvPicPr>
        <p:blipFill>
          <a:blip r:embed="rId2"/>
          <a:stretch>
            <a:fillRect/>
          </a:stretch>
        </p:blipFill>
        <p:spPr>
          <a:xfrm>
            <a:off x="3510998" y="1714500"/>
            <a:ext cx="8307484" cy="3657600"/>
          </a:xfrm>
          <a:prstGeom prst="rect">
            <a:avLst/>
          </a:prstGeom>
        </p:spPr>
      </p:pic>
    </p:spTree>
    <p:extLst>
      <p:ext uri="{BB962C8B-B14F-4D97-AF65-F5344CB8AC3E}">
        <p14:creationId xmlns:p14="http://schemas.microsoft.com/office/powerpoint/2010/main" val="209866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lstStyle/>
          <a:p>
            <a:r>
              <a:rPr lang="en-US" dirty="0"/>
              <a:t>Reliable, Scalable and Maintainable Application</a:t>
            </a:r>
          </a:p>
        </p:txBody>
      </p:sp>
    </p:spTree>
    <p:extLst>
      <p:ext uri="{BB962C8B-B14F-4D97-AF65-F5344CB8AC3E}">
        <p14:creationId xmlns:p14="http://schemas.microsoft.com/office/powerpoint/2010/main" val="3676524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9B638-6D20-4503-B2CB-A4FC57B5CCE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Many-to-Many Relationships</a:t>
            </a:r>
          </a:p>
        </p:txBody>
      </p:sp>
      <p:pic>
        <p:nvPicPr>
          <p:cNvPr id="3" name="Picture 2">
            <a:extLst>
              <a:ext uri="{FF2B5EF4-FFF2-40B4-BE49-F238E27FC236}">
                <a16:creationId xmlns:a16="http://schemas.microsoft.com/office/drawing/2014/main" id="{566A5B3E-9CCF-4E95-9694-82D9BE53D4FB}"/>
              </a:ext>
            </a:extLst>
          </p:cNvPr>
          <p:cNvPicPr>
            <a:picLocks noChangeAspect="1"/>
          </p:cNvPicPr>
          <p:nvPr/>
        </p:nvPicPr>
        <p:blipFill>
          <a:blip r:embed="rId2"/>
          <a:stretch>
            <a:fillRect/>
          </a:stretch>
        </p:blipFill>
        <p:spPr>
          <a:xfrm>
            <a:off x="4038600" y="972586"/>
            <a:ext cx="7188199" cy="4909439"/>
          </a:xfrm>
          <a:prstGeom prst="rect">
            <a:avLst/>
          </a:prstGeom>
        </p:spPr>
      </p:pic>
    </p:spTree>
    <p:extLst>
      <p:ext uri="{BB962C8B-B14F-4D97-AF65-F5344CB8AC3E}">
        <p14:creationId xmlns:p14="http://schemas.microsoft.com/office/powerpoint/2010/main" val="1030711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Relational Algebra</a:t>
            </a:r>
            <a:endParaRPr lang="en-US" dirty="0"/>
          </a:p>
        </p:txBody>
      </p:sp>
      <p:sp>
        <p:nvSpPr>
          <p:cNvPr id="2" name="Content Placeholder 1">
            <a:extLst>
              <a:ext uri="{FF2B5EF4-FFF2-40B4-BE49-F238E27FC236}">
                <a16:creationId xmlns:a16="http://schemas.microsoft.com/office/drawing/2014/main" id="{A55BC27D-1B88-4CF3-9951-11DB8E972B4F}"/>
              </a:ext>
            </a:extLst>
          </p:cNvPr>
          <p:cNvSpPr>
            <a:spLocks noGrp="1"/>
          </p:cNvSpPr>
          <p:nvPr>
            <p:ph sz="half" idx="1"/>
          </p:nvPr>
        </p:nvSpPr>
        <p:spPr/>
        <p:txBody>
          <a:bodyPr>
            <a:normAutofit/>
          </a:bodyPr>
          <a:lstStyle/>
          <a:p>
            <a:pPr marL="0" indent="0">
              <a:buNone/>
            </a:pPr>
            <a:r>
              <a:rPr lang="en-US" sz="1800" dirty="0">
                <a:latin typeface="Arial" panose="020B0604020202020204" pitchFamily="34" charset="0"/>
                <a:cs typeface="Arial" panose="020B0604020202020204" pitchFamily="34" charset="0"/>
              </a:rPr>
              <a:t>function </a:t>
            </a:r>
            <a:r>
              <a:rPr lang="en-US" sz="1800" dirty="0" err="1">
                <a:latin typeface="Arial" panose="020B0604020202020204" pitchFamily="34" charset="0"/>
                <a:cs typeface="Arial" panose="020B0604020202020204" pitchFamily="34" charset="0"/>
              </a:rPr>
              <a:t>getSharks</a:t>
            </a:r>
            <a:r>
              <a:rPr lang="en-US" sz="1800" dirty="0">
                <a:latin typeface="Arial" panose="020B0604020202020204" pitchFamily="34" charset="0"/>
                <a:cs typeface="Arial" panose="020B0604020202020204" pitchFamily="34" charset="0"/>
              </a:rPr>
              <a:t>() {</a:t>
            </a:r>
          </a:p>
          <a:p>
            <a:pPr marL="0" indent="0">
              <a:buNone/>
            </a:pPr>
            <a:r>
              <a:rPr lang="en-US" sz="1800" dirty="0">
                <a:latin typeface="Arial" panose="020B0604020202020204" pitchFamily="34" charset="0"/>
                <a:cs typeface="Arial" panose="020B0604020202020204" pitchFamily="34" charset="0"/>
              </a:rPr>
              <a:t>var sharks = [];</a:t>
            </a:r>
          </a:p>
          <a:p>
            <a:pPr marL="0" indent="0">
              <a:buNone/>
            </a:pPr>
            <a:r>
              <a:rPr lang="en-US" sz="1800" dirty="0">
                <a:latin typeface="Arial" panose="020B0604020202020204" pitchFamily="34" charset="0"/>
                <a:cs typeface="Arial" panose="020B0604020202020204" pitchFamily="34" charset="0"/>
              </a:rPr>
              <a:t>for (var </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 0; </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&lt; </a:t>
            </a:r>
            <a:r>
              <a:rPr lang="en-US" sz="1800" dirty="0" err="1">
                <a:latin typeface="Arial" panose="020B0604020202020204" pitchFamily="34" charset="0"/>
                <a:cs typeface="Arial" panose="020B0604020202020204" pitchFamily="34" charset="0"/>
              </a:rPr>
              <a:t>animals.length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a:t>
            </a:r>
          </a:p>
          <a:p>
            <a:pPr marL="0" indent="0">
              <a:buNone/>
            </a:pPr>
            <a:r>
              <a:rPr lang="en-US" sz="1800" dirty="0">
                <a:latin typeface="Arial" panose="020B0604020202020204" pitchFamily="34" charset="0"/>
                <a:cs typeface="Arial" panose="020B0604020202020204" pitchFamily="34" charset="0"/>
              </a:rPr>
              <a:t>if (animals[</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].family === "Sharks") {</a:t>
            </a:r>
          </a:p>
          <a:p>
            <a:pPr marL="0" indent="0">
              <a:buNone/>
            </a:pPr>
            <a:r>
              <a:rPr lang="en-US" sz="1800" dirty="0" err="1">
                <a:latin typeface="Arial" panose="020B0604020202020204" pitchFamily="34" charset="0"/>
                <a:cs typeface="Arial" panose="020B0604020202020204" pitchFamily="34" charset="0"/>
              </a:rPr>
              <a:t>sharks.push</a:t>
            </a:r>
            <a:r>
              <a:rPr lang="en-US" sz="1800" dirty="0">
                <a:latin typeface="Arial" panose="020B0604020202020204" pitchFamily="34" charset="0"/>
                <a:cs typeface="Arial" panose="020B0604020202020204" pitchFamily="34" charset="0"/>
              </a:rPr>
              <a:t>(animals[</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a:t>
            </a:r>
          </a:p>
          <a:p>
            <a:pPr marL="0" indent="0">
              <a:buNone/>
            </a:pPr>
            <a:r>
              <a:rPr lang="en-US" sz="1800" dirty="0">
                <a:latin typeface="Arial" panose="020B0604020202020204" pitchFamily="34" charset="0"/>
                <a:cs typeface="Arial" panose="020B0604020202020204" pitchFamily="34" charset="0"/>
              </a:rPr>
              <a:t>}</a:t>
            </a:r>
          </a:p>
          <a:p>
            <a:pPr marL="0" indent="0">
              <a:buNone/>
            </a:pPr>
            <a:r>
              <a:rPr lang="en-US" sz="1800" dirty="0">
                <a:latin typeface="Arial" panose="020B0604020202020204" pitchFamily="34" charset="0"/>
                <a:cs typeface="Arial" panose="020B0604020202020204" pitchFamily="34" charset="0"/>
              </a:rPr>
              <a:t>}</a:t>
            </a:r>
          </a:p>
          <a:p>
            <a:pPr marL="0" indent="0">
              <a:buNone/>
            </a:pPr>
            <a:r>
              <a:rPr lang="en-US" sz="1800" dirty="0">
                <a:latin typeface="Arial" panose="020B0604020202020204" pitchFamily="34" charset="0"/>
                <a:cs typeface="Arial" panose="020B0604020202020204" pitchFamily="34" charset="0"/>
              </a:rPr>
              <a:t>return sharks;</a:t>
            </a:r>
          </a:p>
          <a:p>
            <a:pPr marL="0" indent="0">
              <a:buNone/>
            </a:pPr>
            <a:r>
              <a:rPr lang="en-US" sz="1800" dirty="0">
                <a:latin typeface="Arial" panose="020B0604020202020204" pitchFamily="34" charset="0"/>
                <a:cs typeface="Arial" panose="020B0604020202020204" pitchFamily="34" charset="0"/>
              </a:rPr>
              <a:t>}</a:t>
            </a:r>
          </a:p>
          <a:p>
            <a:pPr marL="0" indent="0">
              <a:buNone/>
            </a:pPr>
            <a:endParaRPr lang="en-US" dirty="0"/>
          </a:p>
        </p:txBody>
      </p:sp>
      <p:sp>
        <p:nvSpPr>
          <p:cNvPr id="3" name="Content Placeholder 2">
            <a:extLst>
              <a:ext uri="{FF2B5EF4-FFF2-40B4-BE49-F238E27FC236}">
                <a16:creationId xmlns:a16="http://schemas.microsoft.com/office/drawing/2014/main" id="{9C42A17E-534B-4B2C-812A-F6787075C6EA}"/>
              </a:ext>
            </a:extLst>
          </p:cNvPr>
          <p:cNvSpPr>
            <a:spLocks noGrp="1"/>
          </p:cNvSpPr>
          <p:nvPr>
            <p:ph sz="half" idx="2"/>
          </p:nvPr>
        </p:nvSpPr>
        <p:spPr/>
        <p:txBody>
          <a:bodyPr>
            <a:normAutofit/>
          </a:bodyPr>
          <a:lstStyle/>
          <a:p>
            <a:pPr marL="0" indent="0">
              <a:buNone/>
            </a:pPr>
            <a:r>
              <a:rPr lang="en-US" sz="1800" dirty="0">
                <a:latin typeface="Arial" panose="020B0604020202020204" pitchFamily="34" charset="0"/>
                <a:cs typeface="Arial" panose="020B0604020202020204" pitchFamily="34" charset="0"/>
              </a:rPr>
              <a:t>sharks = </a:t>
            </a:r>
            <a:r>
              <a:rPr lang="el-GR" sz="1800" dirty="0">
                <a:latin typeface="Arial" panose="020B0604020202020204" pitchFamily="34" charset="0"/>
                <a:cs typeface="Arial" panose="020B0604020202020204" pitchFamily="34" charset="0"/>
              </a:rPr>
              <a:t>σ</a:t>
            </a:r>
            <a:r>
              <a:rPr lang="en-US" sz="1800" dirty="0">
                <a:latin typeface="Arial" panose="020B0604020202020204" pitchFamily="34" charset="0"/>
                <a:cs typeface="Arial" panose="020B0604020202020204" pitchFamily="34" charset="0"/>
              </a:rPr>
              <a:t>family = “Sharks” (animals)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SELECT </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FROM </a:t>
            </a:r>
            <a:r>
              <a:rPr lang="en-US" sz="2000" dirty="0">
                <a:latin typeface="Arial" panose="020B0604020202020204" pitchFamily="34" charset="0"/>
                <a:cs typeface="Arial" panose="020B0604020202020204" pitchFamily="34" charset="0"/>
              </a:rPr>
              <a:t>animals </a:t>
            </a:r>
            <a:r>
              <a:rPr lang="en-US" sz="2000" b="1" dirty="0">
                <a:latin typeface="Arial" panose="020B0604020202020204" pitchFamily="34" charset="0"/>
                <a:cs typeface="Arial" panose="020B0604020202020204" pitchFamily="34" charset="0"/>
              </a:rPr>
              <a:t>WHERE </a:t>
            </a:r>
            <a:r>
              <a:rPr lang="en-US" sz="2000" dirty="0">
                <a:latin typeface="Arial" panose="020B0604020202020204" pitchFamily="34" charset="0"/>
                <a:cs typeface="Arial" panose="020B0604020202020204" pitchFamily="34" charset="0"/>
              </a:rPr>
              <a:t>family = 'Sharks';</a:t>
            </a:r>
          </a:p>
        </p:txBody>
      </p:sp>
    </p:spTree>
    <p:extLst>
      <p:ext uri="{BB962C8B-B14F-4D97-AF65-F5344CB8AC3E}">
        <p14:creationId xmlns:p14="http://schemas.microsoft.com/office/powerpoint/2010/main" val="3833259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JSON document</a:t>
            </a:r>
            <a:endParaRPr lang="en-US" dirty="0"/>
          </a:p>
        </p:txBody>
      </p:sp>
      <p:sp>
        <p:nvSpPr>
          <p:cNvPr id="6" name="Rectangle 5">
            <a:extLst>
              <a:ext uri="{FF2B5EF4-FFF2-40B4-BE49-F238E27FC236}">
                <a16:creationId xmlns:a16="http://schemas.microsoft.com/office/drawing/2014/main" id="{6C95449B-9E53-4A52-B0A7-83C57B24D1A7}"/>
              </a:ext>
            </a:extLst>
          </p:cNvPr>
          <p:cNvSpPr/>
          <p:nvPr/>
        </p:nvSpPr>
        <p:spPr>
          <a:xfrm>
            <a:off x="800100" y="1270000"/>
            <a:ext cx="5810250" cy="5447645"/>
          </a:xfrm>
          <a:prstGeom prst="rect">
            <a:avLst/>
          </a:prstGeom>
        </p:spPr>
        <p:txBody>
          <a:bodyPr wrap="square">
            <a:spAutoFit/>
          </a:bodyPr>
          <a:lstStyle/>
          <a:p>
            <a:r>
              <a:rPr lang="en-US" sz="1200" dirty="0"/>
              <a:t>Example 2-1. Representing a LinkedIn profile as a JSON document</a:t>
            </a:r>
          </a:p>
          <a:p>
            <a:r>
              <a:rPr lang="en-US" sz="1200" dirty="0"/>
              <a:t>{</a:t>
            </a:r>
          </a:p>
          <a:p>
            <a:r>
              <a:rPr lang="en-US" sz="1200" dirty="0"/>
              <a:t>  "</a:t>
            </a:r>
            <a:r>
              <a:rPr lang="en-US" sz="1200" dirty="0" err="1"/>
              <a:t>user_id</a:t>
            </a:r>
            <a:r>
              <a:rPr lang="en-US" sz="1200" dirty="0"/>
              <a:t>":     251,</a:t>
            </a:r>
          </a:p>
          <a:p>
            <a:r>
              <a:rPr lang="en-US" sz="1200" dirty="0"/>
              <a:t>  "</a:t>
            </a:r>
            <a:r>
              <a:rPr lang="en-US" sz="1200" dirty="0" err="1"/>
              <a:t>first_name</a:t>
            </a:r>
            <a:r>
              <a:rPr lang="en-US" sz="1200" dirty="0"/>
              <a:t>":  "Bill",</a:t>
            </a:r>
          </a:p>
          <a:p>
            <a:r>
              <a:rPr lang="en-US" sz="1200" dirty="0"/>
              <a:t>  "</a:t>
            </a:r>
            <a:r>
              <a:rPr lang="en-US" sz="1200" dirty="0" err="1"/>
              <a:t>last_name</a:t>
            </a:r>
            <a:r>
              <a:rPr lang="en-US" sz="1200" dirty="0"/>
              <a:t>":   "Gates",   "summary":     "Co-chair of the Bill &amp; Melinda Gates... Active blogger.",</a:t>
            </a:r>
          </a:p>
          <a:p>
            <a:r>
              <a:rPr lang="en-US" sz="1200" dirty="0"/>
              <a:t>  "</a:t>
            </a:r>
            <a:r>
              <a:rPr lang="en-US" sz="1200" dirty="0" err="1"/>
              <a:t>region_id</a:t>
            </a:r>
            <a:r>
              <a:rPr lang="en-US" sz="1200" dirty="0"/>
              <a:t>":   "us:91",</a:t>
            </a:r>
          </a:p>
          <a:p>
            <a:r>
              <a:rPr lang="en-US" sz="1200" dirty="0"/>
              <a:t>  "</a:t>
            </a:r>
            <a:r>
              <a:rPr lang="en-US" sz="1200" dirty="0" err="1"/>
              <a:t>industry_id</a:t>
            </a:r>
            <a:r>
              <a:rPr lang="en-US" sz="1200" dirty="0"/>
              <a:t>": 131,</a:t>
            </a:r>
          </a:p>
          <a:p>
            <a:r>
              <a:rPr lang="en-US" sz="1200" dirty="0"/>
              <a:t>  "</a:t>
            </a:r>
            <a:r>
              <a:rPr lang="en-US" sz="1200" dirty="0" err="1"/>
              <a:t>photo_url</a:t>
            </a:r>
            <a:r>
              <a:rPr lang="en-US" sz="1200" dirty="0"/>
              <a:t>":   "/p/7/000/253/05b/308dd6e.jpg",</a:t>
            </a:r>
          </a:p>
          <a:p>
            <a:r>
              <a:rPr lang="en-US" sz="1200" dirty="0"/>
              <a:t>  "positions": [</a:t>
            </a:r>
          </a:p>
          <a:p>
            <a:r>
              <a:rPr lang="en-US" sz="1200" dirty="0"/>
              <a:t>    {"</a:t>
            </a:r>
            <a:r>
              <a:rPr lang="en-US" sz="1200" dirty="0" err="1"/>
              <a:t>job_title</a:t>
            </a:r>
            <a:r>
              <a:rPr lang="en-US" sz="1200" dirty="0"/>
              <a:t>": "Co-chair", "organization": "Bill &amp; Melinda Gates Foundation"},</a:t>
            </a:r>
          </a:p>
          <a:p>
            <a:r>
              <a:rPr lang="en-US" sz="1200" dirty="0"/>
              <a:t>    {"</a:t>
            </a:r>
            <a:r>
              <a:rPr lang="en-US" sz="1200" dirty="0" err="1"/>
              <a:t>job_title</a:t>
            </a:r>
            <a:r>
              <a:rPr lang="en-US" sz="1200" dirty="0"/>
              <a:t>": "Co-founder, Chairman", "organization": "Microsoft"}</a:t>
            </a:r>
          </a:p>
          <a:p>
            <a:r>
              <a:rPr lang="en-US" sz="1200" dirty="0"/>
              <a:t>  ],</a:t>
            </a:r>
          </a:p>
          <a:p>
            <a:r>
              <a:rPr lang="en-US" sz="1200" dirty="0"/>
              <a:t>  "education": [</a:t>
            </a:r>
          </a:p>
          <a:p>
            <a:r>
              <a:rPr lang="en-US" sz="1200" dirty="0"/>
              <a:t>    {"</a:t>
            </a:r>
            <a:r>
              <a:rPr lang="en-US" sz="1200" dirty="0" err="1"/>
              <a:t>school_name</a:t>
            </a:r>
            <a:r>
              <a:rPr lang="en-US" sz="1200" dirty="0"/>
              <a:t>": "Harvard University",       "start": 1973, "end": 1975},     {"</a:t>
            </a:r>
            <a:r>
              <a:rPr lang="en-US" sz="1200" dirty="0" err="1"/>
              <a:t>school_name</a:t>
            </a:r>
            <a:r>
              <a:rPr lang="en-US" sz="1200" dirty="0"/>
              <a:t>": "Lakeside School, Seattle", "start": null, "end": null}</a:t>
            </a:r>
          </a:p>
          <a:p>
            <a:r>
              <a:rPr lang="en-US" sz="1200" dirty="0"/>
              <a:t>  ],</a:t>
            </a:r>
          </a:p>
          <a:p>
            <a:r>
              <a:rPr lang="en-US" sz="1200" dirty="0"/>
              <a:t>  "</a:t>
            </a:r>
            <a:r>
              <a:rPr lang="en-US" sz="1200" dirty="0" err="1"/>
              <a:t>contact_info</a:t>
            </a:r>
            <a:r>
              <a:rPr lang="en-US" sz="1200" dirty="0"/>
              <a:t>": {</a:t>
            </a:r>
          </a:p>
          <a:p>
            <a:r>
              <a:rPr lang="en-US" sz="1200" dirty="0"/>
              <a:t>    "blog":    "http://thegatesnotes.com",</a:t>
            </a:r>
          </a:p>
          <a:p>
            <a:r>
              <a:rPr lang="en-US" sz="1200" dirty="0"/>
              <a:t>    "twitter": "http://twitter.com/</a:t>
            </a:r>
            <a:r>
              <a:rPr lang="en-US" sz="1200" dirty="0" err="1"/>
              <a:t>BillGates</a:t>
            </a:r>
            <a:r>
              <a:rPr lang="en-US" sz="1200" dirty="0"/>
              <a:t>"</a:t>
            </a:r>
          </a:p>
          <a:p>
            <a:r>
              <a:rPr lang="en-US" sz="1200" dirty="0"/>
              <a:t>  }</a:t>
            </a:r>
          </a:p>
          <a:p>
            <a:r>
              <a:rPr lang="en-US" sz="1200" dirty="0"/>
              <a:t>}</a:t>
            </a:r>
          </a:p>
          <a:p>
            <a:endParaRPr lang="en-US" sz="1200" dirty="0"/>
          </a:p>
          <a:p>
            <a:endParaRPr lang="en-US" sz="1200" dirty="0"/>
          </a:p>
          <a:p>
            <a:pPr marL="171450" indent="-171450">
              <a:buFont typeface="Arial" panose="020B0604020202020204" pitchFamily="34" charset="0"/>
              <a:buChar char="•"/>
            </a:pPr>
            <a:r>
              <a:rPr lang="en-US" sz="1200" dirty="0"/>
              <a:t>In document model, data can be normalized as many-to-one relationships.</a:t>
            </a:r>
          </a:p>
          <a:p>
            <a:pPr marL="171450" indent="-171450">
              <a:buFont typeface="Arial" panose="020B0604020202020204" pitchFamily="34" charset="0"/>
              <a:buChar char="•"/>
            </a:pPr>
            <a:r>
              <a:rPr lang="en-US" sz="1200" dirty="0"/>
              <a:t>Schema flexible</a:t>
            </a:r>
          </a:p>
          <a:p>
            <a:pPr marL="171450" indent="-171450">
              <a:buFont typeface="Arial" panose="020B0604020202020204" pitchFamily="34" charset="0"/>
              <a:buChar char="•"/>
            </a:pPr>
            <a:r>
              <a:rPr lang="en-US" sz="1200" dirty="0"/>
              <a:t>All data are local and join is not needed.</a:t>
            </a:r>
          </a:p>
          <a:p>
            <a:endParaRPr lang="en-US" sz="1200" dirty="0"/>
          </a:p>
          <a:p>
            <a:endParaRPr lang="en-US" sz="1200" dirty="0"/>
          </a:p>
        </p:txBody>
      </p:sp>
    </p:spTree>
    <p:extLst>
      <p:ext uri="{BB962C8B-B14F-4D97-AF65-F5344CB8AC3E}">
        <p14:creationId xmlns:p14="http://schemas.microsoft.com/office/powerpoint/2010/main" val="2272339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Graph Like Data Model</a:t>
            </a:r>
            <a:endParaRPr lang="en-US" dirty="0"/>
          </a:p>
        </p:txBody>
      </p:sp>
      <p:pic>
        <p:nvPicPr>
          <p:cNvPr id="12" name="Picture 11">
            <a:extLst>
              <a:ext uri="{FF2B5EF4-FFF2-40B4-BE49-F238E27FC236}">
                <a16:creationId xmlns:a16="http://schemas.microsoft.com/office/drawing/2014/main" id="{B9FB406B-4347-4D06-A63A-614850E60B1E}"/>
              </a:ext>
            </a:extLst>
          </p:cNvPr>
          <p:cNvPicPr>
            <a:picLocks noChangeAspect="1"/>
          </p:cNvPicPr>
          <p:nvPr/>
        </p:nvPicPr>
        <p:blipFill>
          <a:blip r:embed="rId3"/>
          <a:stretch>
            <a:fillRect/>
          </a:stretch>
        </p:blipFill>
        <p:spPr>
          <a:xfrm>
            <a:off x="555625" y="1566816"/>
            <a:ext cx="5605821" cy="3910060"/>
          </a:xfrm>
          <a:prstGeom prst="rect">
            <a:avLst/>
          </a:prstGeom>
        </p:spPr>
      </p:pic>
    </p:spTree>
    <p:extLst>
      <p:ext uri="{BB962C8B-B14F-4D97-AF65-F5344CB8AC3E}">
        <p14:creationId xmlns:p14="http://schemas.microsoft.com/office/powerpoint/2010/main" val="1914827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XML Query Language</a:t>
            </a:r>
            <a:endParaRPr lang="en-US" dirty="0"/>
          </a:p>
        </p:txBody>
      </p:sp>
      <p:sp>
        <p:nvSpPr>
          <p:cNvPr id="2" name="Content Placeholder 1">
            <a:extLst>
              <a:ext uri="{FF2B5EF4-FFF2-40B4-BE49-F238E27FC236}">
                <a16:creationId xmlns:a16="http://schemas.microsoft.com/office/drawing/2014/main" id="{A55BC27D-1B88-4CF3-9951-11DB8E972B4F}"/>
              </a:ext>
            </a:extLst>
          </p:cNvPr>
          <p:cNvSpPr>
            <a:spLocks noGrp="1"/>
          </p:cNvSpPr>
          <p:nvPr>
            <p:ph sz="half" idx="1"/>
          </p:nvPr>
        </p:nvSpPr>
        <p:spPr/>
        <p:txBody>
          <a:bodyPr>
            <a:normAutofit lnSpcReduction="10000"/>
          </a:bodyPr>
          <a:lstStyle/>
          <a:p>
            <a:pPr marL="0" indent="0">
              <a:buNone/>
            </a:pPr>
            <a:r>
              <a:rPr lang="en-US" sz="1600" dirty="0">
                <a:latin typeface="Arial" panose="020B0604020202020204" pitchFamily="34" charset="0"/>
                <a:cs typeface="Arial" panose="020B0604020202020204" pitchFamily="34" charset="0"/>
              </a:rPr>
              <a:t>var </a:t>
            </a:r>
            <a:r>
              <a:rPr lang="en-US" sz="1600" dirty="0" err="1">
                <a:latin typeface="Arial" panose="020B0604020202020204" pitchFamily="34" charset="0"/>
                <a:cs typeface="Arial" panose="020B0604020202020204" pitchFamily="34" charset="0"/>
              </a:rPr>
              <a:t>liElements</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document.getElementsByTagName</a:t>
            </a:r>
            <a:r>
              <a:rPr lang="en-US" sz="1600" dirty="0">
                <a:latin typeface="Arial" panose="020B0604020202020204" pitchFamily="34" charset="0"/>
                <a:cs typeface="Arial" panose="020B0604020202020204" pitchFamily="34" charset="0"/>
              </a:rPr>
              <a:t>("li");</a:t>
            </a:r>
          </a:p>
          <a:p>
            <a:pPr marL="0" indent="0">
              <a:buNone/>
            </a:pPr>
            <a:r>
              <a:rPr lang="en-US" sz="1600" dirty="0">
                <a:latin typeface="Arial" panose="020B0604020202020204" pitchFamily="34" charset="0"/>
                <a:cs typeface="Arial" panose="020B0604020202020204" pitchFamily="34" charset="0"/>
              </a:rPr>
              <a:t>for (var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 0;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&lt; </a:t>
            </a:r>
            <a:r>
              <a:rPr lang="en-US" sz="1600" dirty="0" err="1">
                <a:latin typeface="Arial" panose="020B0604020202020204" pitchFamily="34" charset="0"/>
                <a:cs typeface="Arial" panose="020B0604020202020204" pitchFamily="34" charset="0"/>
              </a:rPr>
              <a:t>liElements.length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a:t>
            </a:r>
          </a:p>
          <a:p>
            <a:pPr marL="0" indent="0">
              <a:buNone/>
            </a:pPr>
            <a:r>
              <a:rPr lang="en-US" sz="1600" dirty="0">
                <a:latin typeface="Arial" panose="020B0604020202020204" pitchFamily="34" charset="0"/>
                <a:cs typeface="Arial" panose="020B0604020202020204" pitchFamily="34" charset="0"/>
              </a:rPr>
              <a:t>if (</a:t>
            </a:r>
            <a:r>
              <a:rPr lang="en-US" sz="1600" dirty="0" err="1">
                <a:latin typeface="Arial" panose="020B0604020202020204" pitchFamily="34" charset="0"/>
                <a:cs typeface="Arial" panose="020B0604020202020204" pitchFamily="34" charset="0"/>
              </a:rPr>
              <a:t>liElements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className</a:t>
            </a:r>
            <a:r>
              <a:rPr lang="en-US" sz="1600" dirty="0">
                <a:latin typeface="Arial" panose="020B0604020202020204" pitchFamily="34" charset="0"/>
                <a:cs typeface="Arial" panose="020B0604020202020204" pitchFamily="34" charset="0"/>
              </a:rPr>
              <a:t> === "selected") {</a:t>
            </a:r>
          </a:p>
          <a:p>
            <a:pPr marL="0" indent="0">
              <a:buNone/>
            </a:pPr>
            <a:r>
              <a:rPr lang="en-US" sz="1600" dirty="0">
                <a:latin typeface="Arial" panose="020B0604020202020204" pitchFamily="34" charset="0"/>
                <a:cs typeface="Arial" panose="020B0604020202020204" pitchFamily="34" charset="0"/>
              </a:rPr>
              <a:t>var children = </a:t>
            </a:r>
            <a:r>
              <a:rPr lang="en-US" sz="1600" dirty="0" err="1">
                <a:latin typeface="Arial" panose="020B0604020202020204" pitchFamily="34" charset="0"/>
                <a:cs typeface="Arial" panose="020B0604020202020204" pitchFamily="34" charset="0"/>
              </a:rPr>
              <a:t>liElements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childNodes</a:t>
            </a: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for (var j = 0; j &lt; </a:t>
            </a:r>
            <a:r>
              <a:rPr lang="en-US" sz="1600" dirty="0" err="1">
                <a:latin typeface="Arial" panose="020B0604020202020204" pitchFamily="34" charset="0"/>
                <a:cs typeface="Arial" panose="020B0604020202020204" pitchFamily="34" charset="0"/>
              </a:rPr>
              <a:t>children.length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j++</a:t>
            </a:r>
            <a:r>
              <a:rPr lang="en-US" sz="1600" dirty="0">
                <a:latin typeface="Arial" panose="020B0604020202020204" pitchFamily="34" charset="0"/>
                <a:cs typeface="Arial" panose="020B0604020202020204" pitchFamily="34" charset="0"/>
              </a:rPr>
              <a:t>) {</a:t>
            </a:r>
          </a:p>
          <a:p>
            <a:pPr marL="0" indent="0">
              <a:buNone/>
            </a:pPr>
            <a:r>
              <a:rPr lang="en-US" sz="1600" dirty="0">
                <a:latin typeface="Arial" panose="020B0604020202020204" pitchFamily="34" charset="0"/>
                <a:cs typeface="Arial" panose="020B0604020202020204" pitchFamily="34" charset="0"/>
              </a:rPr>
              <a:t>var child = children[j];</a:t>
            </a:r>
          </a:p>
          <a:p>
            <a:pPr marL="0" indent="0">
              <a:buNone/>
            </a:pPr>
            <a:r>
              <a:rPr lang="en-US" sz="1600" dirty="0">
                <a:latin typeface="Arial" panose="020B0604020202020204" pitchFamily="34" charset="0"/>
                <a:cs typeface="Arial" panose="020B0604020202020204" pitchFamily="34" charset="0"/>
              </a:rPr>
              <a:t>if (</a:t>
            </a:r>
            <a:r>
              <a:rPr lang="en-US" sz="1600" dirty="0" err="1">
                <a:latin typeface="Arial" panose="020B0604020202020204" pitchFamily="34" charset="0"/>
                <a:cs typeface="Arial" panose="020B0604020202020204" pitchFamily="34" charset="0"/>
              </a:rPr>
              <a:t>child.nodeType</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Node.ELEMENT_NODE</a:t>
            </a:r>
            <a:r>
              <a:rPr lang="en-US" sz="1600" dirty="0">
                <a:latin typeface="Arial" panose="020B0604020202020204" pitchFamily="34" charset="0"/>
                <a:cs typeface="Arial" panose="020B0604020202020204" pitchFamily="34" charset="0"/>
              </a:rPr>
              <a:t> &amp;&amp; </a:t>
            </a:r>
            <a:r>
              <a:rPr lang="en-US" sz="1600" dirty="0" err="1">
                <a:latin typeface="Arial" panose="020B0604020202020204" pitchFamily="34" charset="0"/>
                <a:cs typeface="Arial" panose="020B0604020202020204" pitchFamily="34" charset="0"/>
              </a:rPr>
              <a:t>child.tagName</a:t>
            </a:r>
            <a:r>
              <a:rPr lang="en-US" sz="1600" dirty="0">
                <a:latin typeface="Arial" panose="020B0604020202020204" pitchFamily="34" charset="0"/>
                <a:cs typeface="Arial" panose="020B0604020202020204" pitchFamily="34" charset="0"/>
              </a:rPr>
              <a:t> === "P") {</a:t>
            </a:r>
          </a:p>
          <a:p>
            <a:pPr marL="0" indent="0">
              <a:buNone/>
            </a:pPr>
            <a:r>
              <a:rPr lang="en-US" sz="1600" dirty="0" err="1">
                <a:latin typeface="Arial" panose="020B0604020202020204" pitchFamily="34" charset="0"/>
                <a:cs typeface="Arial" panose="020B0604020202020204" pitchFamily="34" charset="0"/>
              </a:rPr>
              <a:t>child.setAttribute</a:t>
            </a:r>
            <a:r>
              <a:rPr lang="en-US" sz="1600" dirty="0">
                <a:latin typeface="Arial" panose="020B0604020202020204" pitchFamily="34" charset="0"/>
                <a:cs typeface="Arial" panose="020B0604020202020204" pitchFamily="34" charset="0"/>
              </a:rPr>
              <a:t>("style", "background-color: blue");</a:t>
            </a:r>
          </a:p>
          <a:p>
            <a:pPr marL="0" indent="0">
              <a:buNone/>
            </a:pP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a:t>
            </a:r>
          </a:p>
          <a:p>
            <a:pPr marL="0" indent="0">
              <a:buNone/>
            </a:pPr>
            <a:r>
              <a:rPr lang="en-US" sz="1600" dirty="0">
                <a:latin typeface="Arial" panose="020B0604020202020204" pitchFamily="34" charset="0"/>
                <a:cs typeface="Arial" panose="020B0604020202020204" pitchFamily="34" charset="0"/>
              </a:rPr>
              <a:t>}</a:t>
            </a:r>
            <a:endParaRPr lang="en-US" sz="2400" dirty="0"/>
          </a:p>
        </p:txBody>
      </p:sp>
      <p:sp>
        <p:nvSpPr>
          <p:cNvPr id="3" name="Content Placeholder 2">
            <a:extLst>
              <a:ext uri="{FF2B5EF4-FFF2-40B4-BE49-F238E27FC236}">
                <a16:creationId xmlns:a16="http://schemas.microsoft.com/office/drawing/2014/main" id="{9C42A17E-534B-4B2C-812A-F6787075C6EA}"/>
              </a:ext>
            </a:extLst>
          </p:cNvPr>
          <p:cNvSpPr>
            <a:spLocks noGrp="1"/>
          </p:cNvSpPr>
          <p:nvPr>
            <p:ph sz="half" idx="2"/>
          </p:nvPr>
        </p:nvSpPr>
        <p:spPr/>
        <p:txBody>
          <a:bodyPr>
            <a:normAutofit lnSpcReduction="10000"/>
          </a:bodyPr>
          <a:lstStyle/>
          <a:p>
            <a:pPr marL="0" indent="0">
              <a:buNone/>
            </a:pP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xsl:template</a:t>
            </a:r>
            <a:r>
              <a:rPr lang="en-US" sz="1800" dirty="0">
                <a:latin typeface="Arial" panose="020B0604020202020204" pitchFamily="34" charset="0"/>
                <a:cs typeface="Arial" panose="020B0604020202020204" pitchFamily="34" charset="0"/>
              </a:rPr>
              <a:t> match="li[@class='selected']/p"&gt;</a:t>
            </a:r>
          </a:p>
          <a:p>
            <a:pPr marL="0" indent="0">
              <a:buNone/>
            </a:pP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fo:block</a:t>
            </a:r>
            <a:r>
              <a:rPr lang="en-US" sz="1800" dirty="0">
                <a:latin typeface="Arial" panose="020B0604020202020204" pitchFamily="34" charset="0"/>
                <a:cs typeface="Arial" panose="020B0604020202020204" pitchFamily="34" charset="0"/>
              </a:rPr>
              <a:t> background-color="blue"&gt;</a:t>
            </a:r>
          </a:p>
          <a:p>
            <a:pPr marL="0" indent="0">
              <a:buNone/>
            </a:pP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xsl:apply-templates</a:t>
            </a:r>
            <a:r>
              <a:rPr lang="en-US" sz="1800" dirty="0">
                <a:latin typeface="Arial" panose="020B0604020202020204" pitchFamily="34" charset="0"/>
                <a:cs typeface="Arial" panose="020B0604020202020204" pitchFamily="34" charset="0"/>
              </a:rPr>
              <a:t>/&gt;</a:t>
            </a:r>
          </a:p>
          <a:p>
            <a:pPr marL="0" indent="0">
              <a:buNone/>
            </a:pP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fo:block</a:t>
            </a:r>
            <a:r>
              <a:rPr lang="en-US" sz="1800" dirty="0">
                <a:latin typeface="Arial" panose="020B0604020202020204" pitchFamily="34" charset="0"/>
                <a:cs typeface="Arial" panose="020B0604020202020204" pitchFamily="34" charset="0"/>
              </a:rPr>
              <a:t>&gt;</a:t>
            </a:r>
          </a:p>
          <a:p>
            <a:pPr marL="0" indent="0">
              <a:buNone/>
            </a:pPr>
            <a:r>
              <a:rPr lang="en-US" sz="1800" dirty="0">
                <a:latin typeface="Arial" panose="020B0604020202020204" pitchFamily="34" charset="0"/>
                <a:cs typeface="Arial" panose="020B0604020202020204" pitchFamily="34" charset="0"/>
              </a:rPr>
              <a:t>&lt;/</a:t>
            </a:r>
            <a:r>
              <a:rPr lang="en-US" sz="1800" dirty="0" err="1">
                <a:latin typeface="Arial" panose="020B0604020202020204" pitchFamily="34" charset="0"/>
                <a:cs typeface="Arial" panose="020B0604020202020204" pitchFamily="34" charset="0"/>
              </a:rPr>
              <a:t>xsl:template</a:t>
            </a:r>
            <a:r>
              <a:rPr lang="en-US" sz="1800" dirty="0">
                <a:latin typeface="Arial" panose="020B0604020202020204" pitchFamily="34" charset="0"/>
                <a:cs typeface="Arial" panose="020B0604020202020204" pitchFamily="34" charset="0"/>
              </a:rPr>
              <a:t>&gt;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016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Map Reduce Query</a:t>
            </a:r>
            <a:endParaRPr lang="en-US" dirty="0"/>
          </a:p>
        </p:txBody>
      </p:sp>
      <p:sp>
        <p:nvSpPr>
          <p:cNvPr id="2" name="Content Placeholder 1">
            <a:extLst>
              <a:ext uri="{FF2B5EF4-FFF2-40B4-BE49-F238E27FC236}">
                <a16:creationId xmlns:a16="http://schemas.microsoft.com/office/drawing/2014/main" id="{AC0F9F44-0F55-4FA8-ADE6-741DFDAA1EA5}"/>
              </a:ext>
            </a:extLst>
          </p:cNvPr>
          <p:cNvSpPr>
            <a:spLocks noGrp="1"/>
          </p:cNvSpPr>
          <p:nvPr>
            <p:ph sz="half" idx="1"/>
          </p:nvPr>
        </p:nvSpPr>
        <p:spPr/>
        <p:txBody>
          <a:bodyPr>
            <a:noAutofit/>
          </a:bodyPr>
          <a:lstStyle/>
          <a:p>
            <a:pPr marL="0" indent="0">
              <a:buNone/>
            </a:pPr>
            <a:r>
              <a:rPr lang="en-US" sz="1400" dirty="0" err="1">
                <a:latin typeface="Arial" panose="020B0604020202020204" pitchFamily="34" charset="0"/>
                <a:cs typeface="Arial" panose="020B0604020202020204" pitchFamily="34" charset="0"/>
              </a:rPr>
              <a:t>db.observations.mapReduce</a:t>
            </a:r>
            <a:r>
              <a:rPr lang="en-US" sz="1400" dirty="0">
                <a:latin typeface="Arial" panose="020B0604020202020204" pitchFamily="34" charset="0"/>
                <a:cs typeface="Arial" panose="020B0604020202020204" pitchFamily="34" charset="0"/>
              </a:rPr>
              <a:t>(</a:t>
            </a:r>
          </a:p>
          <a:p>
            <a:pPr marL="0" indent="0">
              <a:buNone/>
            </a:pPr>
            <a:r>
              <a:rPr lang="en-US" sz="1400" b="1" dirty="0">
                <a:latin typeface="Arial" panose="020B0604020202020204" pitchFamily="34" charset="0"/>
                <a:cs typeface="Arial" panose="020B0604020202020204" pitchFamily="34" charset="0"/>
              </a:rPr>
              <a:t>function </a:t>
            </a:r>
            <a:r>
              <a:rPr lang="en-US" sz="1400" dirty="0">
                <a:latin typeface="Arial" panose="020B0604020202020204" pitchFamily="34" charset="0"/>
                <a:cs typeface="Arial" panose="020B0604020202020204" pitchFamily="34" charset="0"/>
              </a:rPr>
              <a:t>map() {</a:t>
            </a:r>
          </a:p>
          <a:p>
            <a:pPr marL="0" indent="0">
              <a:buNone/>
            </a:pPr>
            <a:r>
              <a:rPr lang="en-US" sz="1400" b="1" dirty="0">
                <a:latin typeface="Arial" panose="020B0604020202020204" pitchFamily="34" charset="0"/>
                <a:cs typeface="Arial" panose="020B0604020202020204" pitchFamily="34" charset="0"/>
              </a:rPr>
              <a:t>var </a:t>
            </a:r>
            <a:r>
              <a:rPr lang="en-US" sz="1400" dirty="0">
                <a:latin typeface="Arial" panose="020B0604020202020204" pitchFamily="34" charset="0"/>
                <a:cs typeface="Arial" panose="020B0604020202020204" pitchFamily="34" charset="0"/>
              </a:rPr>
              <a:t>year = </a:t>
            </a:r>
            <a:r>
              <a:rPr lang="en-US" sz="1400" b="1" dirty="0" err="1">
                <a:latin typeface="Arial" panose="020B0604020202020204" pitchFamily="34" charset="0"/>
                <a:cs typeface="Arial" panose="020B0604020202020204" pitchFamily="34" charset="0"/>
              </a:rPr>
              <a:t>this</a:t>
            </a:r>
            <a:r>
              <a:rPr lang="en-US" sz="1400" dirty="0" err="1">
                <a:latin typeface="Arial" panose="020B0604020202020204" pitchFamily="34" charset="0"/>
                <a:cs typeface="Arial" panose="020B0604020202020204" pitchFamily="34" charset="0"/>
              </a:rPr>
              <a:t>.observationTimestamp.getFullYear</a:t>
            </a:r>
            <a:r>
              <a:rPr lang="en-US" sz="1400" dirty="0">
                <a:latin typeface="Arial" panose="020B0604020202020204" pitchFamily="34" charset="0"/>
                <a:cs typeface="Arial" panose="020B0604020202020204" pitchFamily="34" charset="0"/>
              </a:rPr>
              <a:t>();</a:t>
            </a:r>
          </a:p>
          <a:p>
            <a:pPr marL="0" indent="0">
              <a:buNone/>
            </a:pPr>
            <a:r>
              <a:rPr lang="en-US" sz="1400" b="1" dirty="0">
                <a:latin typeface="Arial" panose="020B0604020202020204" pitchFamily="34" charset="0"/>
                <a:cs typeface="Arial" panose="020B0604020202020204" pitchFamily="34" charset="0"/>
              </a:rPr>
              <a:t>var </a:t>
            </a:r>
            <a:r>
              <a:rPr lang="en-US" sz="1400" dirty="0">
                <a:latin typeface="Arial" panose="020B0604020202020204" pitchFamily="34" charset="0"/>
                <a:cs typeface="Arial" panose="020B0604020202020204" pitchFamily="34" charset="0"/>
              </a:rPr>
              <a:t>month = </a:t>
            </a:r>
            <a:r>
              <a:rPr lang="en-US" sz="1400" b="1" dirty="0" err="1">
                <a:latin typeface="Arial" panose="020B0604020202020204" pitchFamily="34" charset="0"/>
                <a:cs typeface="Arial" panose="020B0604020202020204" pitchFamily="34" charset="0"/>
              </a:rPr>
              <a:t>this</a:t>
            </a:r>
            <a:r>
              <a:rPr lang="en-US" sz="1400" dirty="0" err="1">
                <a:latin typeface="Arial" panose="020B0604020202020204" pitchFamily="34" charset="0"/>
                <a:cs typeface="Arial" panose="020B0604020202020204" pitchFamily="34" charset="0"/>
              </a:rPr>
              <a:t>.observationTimestamp.getMonth</a:t>
            </a:r>
            <a:r>
              <a:rPr lang="en-US" sz="1400" dirty="0">
                <a:latin typeface="Arial" panose="020B0604020202020204" pitchFamily="34" charset="0"/>
                <a:cs typeface="Arial" panose="020B0604020202020204" pitchFamily="34" charset="0"/>
              </a:rPr>
              <a:t>() + 1;</a:t>
            </a:r>
          </a:p>
          <a:p>
            <a:pPr marL="0" indent="0">
              <a:buNone/>
            </a:pPr>
            <a:r>
              <a:rPr lang="en-US" sz="1400" dirty="0">
                <a:latin typeface="Arial" panose="020B0604020202020204" pitchFamily="34" charset="0"/>
                <a:cs typeface="Arial" panose="020B0604020202020204" pitchFamily="34" charset="0"/>
              </a:rPr>
              <a:t>emit(year + "-" + month, </a:t>
            </a:r>
            <a:r>
              <a:rPr lang="en-US" sz="1400" b="1" dirty="0" err="1">
                <a:latin typeface="Arial" panose="020B0604020202020204" pitchFamily="34" charset="0"/>
                <a:cs typeface="Arial" panose="020B0604020202020204" pitchFamily="34" charset="0"/>
              </a:rPr>
              <a:t>this</a:t>
            </a:r>
            <a:r>
              <a:rPr lang="en-US" sz="1400" dirty="0" err="1">
                <a:latin typeface="Arial" panose="020B0604020202020204" pitchFamily="34" charset="0"/>
                <a:cs typeface="Arial" panose="020B0604020202020204" pitchFamily="34" charset="0"/>
              </a:rPr>
              <a:t>.numAnimals</a:t>
            </a: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b="1" dirty="0">
                <a:latin typeface="Arial" panose="020B0604020202020204" pitchFamily="34" charset="0"/>
                <a:cs typeface="Arial" panose="020B0604020202020204" pitchFamily="34" charset="0"/>
              </a:rPr>
              <a:t>function </a:t>
            </a:r>
            <a:r>
              <a:rPr lang="en-US" sz="1400" dirty="0">
                <a:latin typeface="Arial" panose="020B0604020202020204" pitchFamily="34" charset="0"/>
                <a:cs typeface="Arial" panose="020B0604020202020204" pitchFamily="34" charset="0"/>
              </a:rPr>
              <a:t>reduce(key, values) {</a:t>
            </a:r>
          </a:p>
          <a:p>
            <a:pPr marL="0" indent="0">
              <a:buNone/>
            </a:pPr>
            <a:r>
              <a:rPr lang="en-US" sz="1400" b="1" dirty="0">
                <a:latin typeface="Arial" panose="020B0604020202020204" pitchFamily="34" charset="0"/>
                <a:cs typeface="Arial" panose="020B0604020202020204" pitchFamily="34" charset="0"/>
              </a:rPr>
              <a:t>return </a:t>
            </a:r>
            <a:r>
              <a:rPr lang="en-US" sz="1400" dirty="0" err="1">
                <a:latin typeface="Arial" panose="020B0604020202020204" pitchFamily="34" charset="0"/>
                <a:cs typeface="Arial" panose="020B0604020202020204" pitchFamily="34" charset="0"/>
              </a:rPr>
              <a:t>Array.sum</a:t>
            </a:r>
            <a:r>
              <a:rPr lang="en-US" sz="1400" dirty="0">
                <a:latin typeface="Arial" panose="020B0604020202020204" pitchFamily="34" charset="0"/>
                <a:cs typeface="Arial" panose="020B0604020202020204" pitchFamily="34" charset="0"/>
              </a:rPr>
              <a:t>(values);</a:t>
            </a: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query: { family: "Sharks" },</a:t>
            </a:r>
          </a:p>
          <a:p>
            <a:pPr marL="0" indent="0">
              <a:buNone/>
            </a:pPr>
            <a:r>
              <a:rPr lang="en-US" sz="1400" dirty="0">
                <a:latin typeface="Arial" panose="020B0604020202020204" pitchFamily="34" charset="0"/>
                <a:cs typeface="Arial" panose="020B0604020202020204" pitchFamily="34" charset="0"/>
              </a:rPr>
              <a:t>out: "</a:t>
            </a:r>
            <a:r>
              <a:rPr lang="en-US" sz="1400" dirty="0" err="1">
                <a:latin typeface="Arial" panose="020B0604020202020204" pitchFamily="34" charset="0"/>
                <a:cs typeface="Arial" panose="020B0604020202020204" pitchFamily="34" charset="0"/>
              </a:rPr>
              <a:t>monthlySharkReport</a:t>
            </a: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E85ECC21-65BF-44E3-A452-93403D772A97}"/>
              </a:ext>
            </a:extLst>
          </p:cNvPr>
          <p:cNvSpPr>
            <a:spLocks noGrp="1"/>
          </p:cNvSpPr>
          <p:nvPr>
            <p:ph sz="half" idx="2"/>
          </p:nvPr>
        </p:nvSpPr>
        <p:spPr/>
        <p:txBody>
          <a:bodyPr>
            <a:normAutofit/>
          </a:bodyPr>
          <a:lstStyle/>
          <a:p>
            <a:r>
              <a:rPr lang="en-US" sz="1600" dirty="0">
                <a:cs typeface="Arial" panose="020B0604020202020204" pitchFamily="34" charset="0"/>
              </a:rPr>
              <a:t>The filter to consider only shark species can be specified declaratively (this is a MongoDB-specific extension to MapReduce).</a:t>
            </a:r>
          </a:p>
          <a:p>
            <a:r>
              <a:rPr lang="en-US" sz="1600" dirty="0">
                <a:cs typeface="Arial" panose="020B0604020202020204" pitchFamily="34" charset="0"/>
              </a:rPr>
              <a:t>The JavaScript function map is called once for every document that matches query, with this set to the document object.</a:t>
            </a:r>
          </a:p>
          <a:p>
            <a:r>
              <a:rPr lang="en-US" sz="1600" dirty="0">
                <a:cs typeface="Arial" panose="020B0604020202020204" pitchFamily="34" charset="0"/>
              </a:rPr>
              <a:t>The map function emits a key (a string consisting of year and month, such as "2013-12" or "2014-1") and a value (the number of animals in that observation).</a:t>
            </a:r>
          </a:p>
          <a:p>
            <a:r>
              <a:rPr lang="en-US" sz="1600" dirty="0">
                <a:cs typeface="Arial" panose="020B0604020202020204" pitchFamily="34" charset="0"/>
              </a:rPr>
              <a:t>The key-value pairs emitted by map are grouped by key. For all key-value pairs with the same key (i.e., the same month and year), the reduce function is called once.</a:t>
            </a:r>
          </a:p>
          <a:p>
            <a:r>
              <a:rPr lang="en-US" sz="1600" dirty="0">
                <a:cs typeface="Arial" panose="020B0604020202020204" pitchFamily="34" charset="0"/>
              </a:rPr>
              <a:t>The reduce function adds up the number of animals from all observations in a particular month.</a:t>
            </a:r>
          </a:p>
          <a:p>
            <a:r>
              <a:rPr lang="en-US" sz="1600" dirty="0">
                <a:cs typeface="Arial" panose="020B0604020202020204" pitchFamily="34" charset="0"/>
              </a:rPr>
              <a:t>The final output is written to the collection </a:t>
            </a:r>
            <a:r>
              <a:rPr lang="en-US" sz="1600" dirty="0" err="1">
                <a:cs typeface="Arial" panose="020B0604020202020204" pitchFamily="34" charset="0"/>
              </a:rPr>
              <a:t>monthlySharkReport</a:t>
            </a:r>
            <a:r>
              <a:rPr lang="en-US" sz="1600" dirty="0">
                <a:cs typeface="Arial" panose="020B0604020202020204" pitchFamily="34" charset="0"/>
              </a:rPr>
              <a:t>.</a:t>
            </a:r>
            <a:endParaRPr lang="en-US" sz="900" dirty="0">
              <a:cs typeface="Arial" panose="020B0604020202020204" pitchFamily="34" charset="0"/>
            </a:endParaRPr>
          </a:p>
        </p:txBody>
      </p:sp>
    </p:spTree>
    <p:extLst>
      <p:ext uri="{BB962C8B-B14F-4D97-AF65-F5344CB8AC3E}">
        <p14:creationId xmlns:p14="http://schemas.microsoft.com/office/powerpoint/2010/main" val="1914097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b="1" kern="1200">
                <a:solidFill>
                  <a:schemeClr val="accent1"/>
                </a:solidFill>
                <a:latin typeface="+mj-lt"/>
                <a:ea typeface="+mj-ea"/>
                <a:cs typeface="+mj-cs"/>
              </a:rPr>
              <a:t>Map Reduce Query – Declarative</a:t>
            </a:r>
            <a:endParaRPr lang="en-US" kern="1200">
              <a:solidFill>
                <a:schemeClr val="accent1"/>
              </a:solidFill>
              <a:latin typeface="+mj-lt"/>
              <a:ea typeface="+mj-ea"/>
              <a:cs typeface="+mj-cs"/>
            </a:endParaRPr>
          </a:p>
        </p:txBody>
      </p:sp>
      <p:cxnSp>
        <p:nvCxnSpPr>
          <p:cNvPr id="18" name="Straight Connector 1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9" name="Content Placeholder 1">
            <a:extLst>
              <a:ext uri="{FF2B5EF4-FFF2-40B4-BE49-F238E27FC236}">
                <a16:creationId xmlns:a16="http://schemas.microsoft.com/office/drawing/2014/main" id="{AC0F9F44-0F55-4FA8-ADE6-741DFDAA1EA5}"/>
              </a:ext>
            </a:extLst>
          </p:cNvPr>
          <p:cNvSpPr>
            <a:spLocks noGrp="1"/>
          </p:cNvSpPr>
          <p:nvPr>
            <p:ph sz="half" idx="1"/>
          </p:nvPr>
        </p:nvSpPr>
        <p:spPr>
          <a:xfrm>
            <a:off x="4976031" y="963877"/>
            <a:ext cx="6377769" cy="4930246"/>
          </a:xfrm>
        </p:spPr>
        <p:txBody>
          <a:bodyPr vert="horz" lIns="91440" tIns="45720" rIns="91440" bIns="45720" rtlCol="0" anchor="ctr">
            <a:normAutofit/>
          </a:bodyPr>
          <a:lstStyle/>
          <a:p>
            <a:pPr marL="0"/>
            <a:r>
              <a:rPr lang="en-US" sz="2400"/>
              <a:t>db.observations.aggregate([</a:t>
            </a:r>
          </a:p>
          <a:p>
            <a:pPr marL="0"/>
            <a:r>
              <a:rPr lang="en-US" sz="2400"/>
              <a:t>{ $match: { family: "Sharks" } },</a:t>
            </a:r>
          </a:p>
          <a:p>
            <a:pPr marL="0"/>
            <a:r>
              <a:rPr lang="en-US" sz="2400"/>
              <a:t>{ $group: {</a:t>
            </a:r>
          </a:p>
          <a:p>
            <a:pPr marL="0"/>
            <a:r>
              <a:rPr lang="en-US" sz="2400"/>
              <a:t>_id: {</a:t>
            </a:r>
          </a:p>
          <a:p>
            <a:pPr marL="0"/>
            <a:r>
              <a:rPr lang="en-US" sz="2400"/>
              <a:t>year: { $year: "$observationTimestamp" },</a:t>
            </a:r>
          </a:p>
          <a:p>
            <a:pPr marL="0"/>
            <a:r>
              <a:rPr lang="en-US" sz="2400"/>
              <a:t>month: { $month: "$observationTimestamp" }</a:t>
            </a:r>
          </a:p>
          <a:p>
            <a:pPr marL="0"/>
            <a:r>
              <a:rPr lang="en-US" sz="2400"/>
              <a:t>},</a:t>
            </a:r>
          </a:p>
          <a:p>
            <a:pPr marL="0"/>
            <a:r>
              <a:rPr lang="en-US" sz="2400"/>
              <a:t>totalAnimals: { $sum: "$numAnimals" }</a:t>
            </a:r>
          </a:p>
          <a:p>
            <a:pPr marL="0"/>
            <a:r>
              <a:rPr lang="en-US" sz="2400"/>
              <a:t>} }</a:t>
            </a:r>
          </a:p>
          <a:p>
            <a:pPr marL="0"/>
            <a:r>
              <a:rPr lang="en-US" sz="2400"/>
              <a:t>]);</a:t>
            </a:r>
          </a:p>
        </p:txBody>
      </p:sp>
    </p:spTree>
    <p:extLst>
      <p:ext uri="{BB962C8B-B14F-4D97-AF65-F5344CB8AC3E}">
        <p14:creationId xmlns:p14="http://schemas.microsoft.com/office/powerpoint/2010/main" val="84499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Map Reduce</a:t>
            </a:r>
          </a:p>
        </p:txBody>
      </p:sp>
      <p:pic>
        <p:nvPicPr>
          <p:cNvPr id="7" name="Picture 6">
            <a:extLst>
              <a:ext uri="{FF2B5EF4-FFF2-40B4-BE49-F238E27FC236}">
                <a16:creationId xmlns:a16="http://schemas.microsoft.com/office/drawing/2014/main" id="{39D4F444-0B82-4748-A725-277A285580E2}"/>
              </a:ext>
            </a:extLst>
          </p:cNvPr>
          <p:cNvPicPr/>
          <p:nvPr/>
        </p:nvPicPr>
        <p:blipFill>
          <a:blip r:embed="rId2"/>
          <a:stretch>
            <a:fillRect/>
          </a:stretch>
        </p:blipFill>
        <p:spPr>
          <a:xfrm>
            <a:off x="1130804" y="1675227"/>
            <a:ext cx="9930391" cy="4394199"/>
          </a:xfrm>
          <a:prstGeom prst="rect">
            <a:avLst/>
          </a:prstGeom>
        </p:spPr>
      </p:pic>
    </p:spTree>
    <p:extLst>
      <p:ext uri="{BB962C8B-B14F-4D97-AF65-F5344CB8AC3E}">
        <p14:creationId xmlns:p14="http://schemas.microsoft.com/office/powerpoint/2010/main" val="278390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sz="4400" dirty="0"/>
              <a:t>Data Model for Common Big Data Products</a:t>
            </a:r>
          </a:p>
        </p:txBody>
      </p:sp>
    </p:spTree>
    <p:extLst>
      <p:ext uri="{BB962C8B-B14F-4D97-AF65-F5344CB8AC3E}">
        <p14:creationId xmlns:p14="http://schemas.microsoft.com/office/powerpoint/2010/main" val="2911446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Relational Data Model</a:t>
            </a:r>
          </a:p>
        </p:txBody>
      </p:sp>
      <p:pic>
        <p:nvPicPr>
          <p:cNvPr id="7" name="Picture 6">
            <a:extLst>
              <a:ext uri="{FF2B5EF4-FFF2-40B4-BE49-F238E27FC236}">
                <a16:creationId xmlns:a16="http://schemas.microsoft.com/office/drawing/2014/main" id="{480269C0-829B-4856-9FF6-AB7A5597B065}"/>
              </a:ext>
            </a:extLst>
          </p:cNvPr>
          <p:cNvPicPr>
            <a:picLocks noChangeAspect="1"/>
          </p:cNvPicPr>
          <p:nvPr/>
        </p:nvPicPr>
        <p:blipFill>
          <a:blip r:embed="rId2"/>
          <a:stretch>
            <a:fillRect/>
          </a:stretch>
        </p:blipFill>
        <p:spPr>
          <a:xfrm>
            <a:off x="4090872" y="961812"/>
            <a:ext cx="7083654" cy="4930987"/>
          </a:xfrm>
          <a:prstGeom prst="rect">
            <a:avLst/>
          </a:prstGeom>
        </p:spPr>
      </p:pic>
    </p:spTree>
    <p:extLst>
      <p:ext uri="{BB962C8B-B14F-4D97-AF65-F5344CB8AC3E}">
        <p14:creationId xmlns:p14="http://schemas.microsoft.com/office/powerpoint/2010/main" val="65247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What we need for Big Data</a:t>
            </a:r>
            <a:endParaRPr lang="en-US" dirty="0"/>
          </a:p>
        </p:txBody>
      </p:sp>
      <p:pic>
        <p:nvPicPr>
          <p:cNvPr id="8" name="Picture 7">
            <a:extLst>
              <a:ext uri="{FF2B5EF4-FFF2-40B4-BE49-F238E27FC236}">
                <a16:creationId xmlns:a16="http://schemas.microsoft.com/office/drawing/2014/main" id="{E5B43025-55B5-46F0-AFD6-510CADCA53CE}"/>
              </a:ext>
            </a:extLst>
          </p:cNvPr>
          <p:cNvPicPr>
            <a:picLocks noChangeAspect="1"/>
          </p:cNvPicPr>
          <p:nvPr/>
        </p:nvPicPr>
        <p:blipFill>
          <a:blip r:embed="rId3"/>
          <a:stretch>
            <a:fillRect/>
          </a:stretch>
        </p:blipFill>
        <p:spPr>
          <a:xfrm>
            <a:off x="542924" y="2029618"/>
            <a:ext cx="9679479" cy="3521328"/>
          </a:xfrm>
          <a:prstGeom prst="rect">
            <a:avLst/>
          </a:prstGeom>
        </p:spPr>
      </p:pic>
    </p:spTree>
    <p:extLst>
      <p:ext uri="{BB962C8B-B14F-4D97-AF65-F5344CB8AC3E}">
        <p14:creationId xmlns:p14="http://schemas.microsoft.com/office/powerpoint/2010/main" val="2996089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556532" y="643467"/>
            <a:ext cx="11210925" cy="744836"/>
          </a:xfrm>
        </p:spPr>
        <p:txBody>
          <a:bodyPr>
            <a:normAutofit/>
          </a:bodyPr>
          <a:lstStyle/>
          <a:p>
            <a:pPr algn="ctr"/>
            <a:r>
              <a:rPr lang="en-US" sz="3200">
                <a:solidFill>
                  <a:schemeClr val="bg1"/>
                </a:solidFill>
              </a:rPr>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No SQL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Data Model</a:t>
            </a:r>
          </a:p>
        </p:txBody>
      </p:sp>
      <p:pic>
        <p:nvPicPr>
          <p:cNvPr id="6" name="Picture 5">
            <a:extLst>
              <a:ext uri="{FF2B5EF4-FFF2-40B4-BE49-F238E27FC236}">
                <a16:creationId xmlns:a16="http://schemas.microsoft.com/office/drawing/2014/main" id="{AA731662-D685-4487-9369-51C680756586}"/>
              </a:ext>
            </a:extLst>
          </p:cNvPr>
          <p:cNvPicPr/>
          <p:nvPr/>
        </p:nvPicPr>
        <p:blipFill>
          <a:blip r:embed="rId2"/>
          <a:stretch>
            <a:fillRect/>
          </a:stretch>
        </p:blipFill>
        <p:spPr>
          <a:xfrm>
            <a:off x="3543300" y="831272"/>
            <a:ext cx="7793182" cy="4790209"/>
          </a:xfrm>
          <a:prstGeom prst="rect">
            <a:avLst/>
          </a:prstGeom>
        </p:spPr>
      </p:pic>
    </p:spTree>
    <p:extLst>
      <p:ext uri="{BB962C8B-B14F-4D97-AF65-F5344CB8AC3E}">
        <p14:creationId xmlns:p14="http://schemas.microsoft.com/office/powerpoint/2010/main" val="4183496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568-38DE-4B10-B52C-1515ADA4DBFF}"/>
              </a:ext>
            </a:extLst>
          </p:cNvPr>
          <p:cNvSpPr>
            <a:spLocks noGrp="1"/>
          </p:cNvSpPr>
          <p:nvPr>
            <p:ph type="title"/>
          </p:nvPr>
        </p:nvSpPr>
        <p:spPr/>
        <p:txBody>
          <a:bodyPr/>
          <a:lstStyle/>
          <a:p>
            <a:r>
              <a:rPr lang="en-US" dirty="0"/>
              <a:t>Key Ideas between RDB and Non-SQL</a:t>
            </a:r>
          </a:p>
        </p:txBody>
      </p:sp>
      <p:graphicFrame>
        <p:nvGraphicFramePr>
          <p:cNvPr id="5" name="Content Placeholder 4">
            <a:extLst>
              <a:ext uri="{FF2B5EF4-FFF2-40B4-BE49-F238E27FC236}">
                <a16:creationId xmlns:a16="http://schemas.microsoft.com/office/drawing/2014/main" id="{3FF74381-4867-4C38-B572-AA06AC2BDC5A}"/>
              </a:ext>
            </a:extLst>
          </p:cNvPr>
          <p:cNvGraphicFramePr>
            <a:graphicFrameLocks noGrp="1"/>
          </p:cNvGraphicFramePr>
          <p:nvPr>
            <p:ph idx="1"/>
            <p:extLst>
              <p:ext uri="{D42A27DB-BD31-4B8C-83A1-F6EECF244321}">
                <p14:modId xmlns:p14="http://schemas.microsoft.com/office/powerpoint/2010/main" val="1233777535"/>
              </p:ext>
            </p:extLst>
          </p:nvPr>
        </p:nvGraphicFramePr>
        <p:xfrm>
          <a:off x="838200" y="1825625"/>
          <a:ext cx="10515600" cy="2661920"/>
        </p:xfrm>
        <a:graphic>
          <a:graphicData uri="http://schemas.openxmlformats.org/drawingml/2006/table">
            <a:tbl>
              <a:tblPr firstRow="1" bandRow="1">
                <a:tableStyleId>{5C22544A-7EE6-4342-B048-85BDC9FD1C3A}</a:tableStyleId>
              </a:tblPr>
              <a:tblGrid>
                <a:gridCol w="2001819">
                  <a:extLst>
                    <a:ext uri="{9D8B030D-6E8A-4147-A177-3AD203B41FA5}">
                      <a16:colId xmlns:a16="http://schemas.microsoft.com/office/drawing/2014/main" val="2331371257"/>
                    </a:ext>
                  </a:extLst>
                </a:gridCol>
                <a:gridCol w="4066390">
                  <a:extLst>
                    <a:ext uri="{9D8B030D-6E8A-4147-A177-3AD203B41FA5}">
                      <a16:colId xmlns:a16="http://schemas.microsoft.com/office/drawing/2014/main" val="342639710"/>
                    </a:ext>
                  </a:extLst>
                </a:gridCol>
                <a:gridCol w="4447391">
                  <a:extLst>
                    <a:ext uri="{9D8B030D-6E8A-4147-A177-3AD203B41FA5}">
                      <a16:colId xmlns:a16="http://schemas.microsoft.com/office/drawing/2014/main" val="2452084101"/>
                    </a:ext>
                  </a:extLst>
                </a:gridCol>
              </a:tblGrid>
              <a:tr h="370840">
                <a:tc>
                  <a:txBody>
                    <a:bodyPr/>
                    <a:lstStyle/>
                    <a:p>
                      <a:endParaRPr lang="en-US" dirty="0"/>
                    </a:p>
                  </a:txBody>
                  <a:tcPr/>
                </a:tc>
                <a:tc>
                  <a:txBody>
                    <a:bodyPr/>
                    <a:lstStyle/>
                    <a:p>
                      <a:r>
                        <a:rPr lang="en-US" dirty="0"/>
                        <a:t>Relation Database</a:t>
                      </a:r>
                    </a:p>
                  </a:txBody>
                  <a:tcPr/>
                </a:tc>
                <a:tc>
                  <a:txBody>
                    <a:bodyPr/>
                    <a:lstStyle/>
                    <a:p>
                      <a:r>
                        <a:rPr lang="en-US" dirty="0"/>
                        <a:t>Cloud</a:t>
                      </a:r>
                    </a:p>
                  </a:txBody>
                  <a:tcPr/>
                </a:tc>
                <a:extLst>
                  <a:ext uri="{0D108BD9-81ED-4DB2-BD59-A6C34878D82A}">
                    <a16:rowId xmlns:a16="http://schemas.microsoft.com/office/drawing/2014/main" val="1472404402"/>
                  </a:ext>
                </a:extLst>
              </a:tr>
              <a:tr h="370840">
                <a:tc>
                  <a:txBody>
                    <a:bodyPr/>
                    <a:lstStyle/>
                    <a:p>
                      <a:r>
                        <a:rPr lang="en-US" dirty="0"/>
                        <a:t>Data Integrity</a:t>
                      </a:r>
                    </a:p>
                  </a:txBody>
                  <a:tcPr/>
                </a:tc>
                <a:tc>
                  <a:txBody>
                    <a:bodyPr/>
                    <a:lstStyle/>
                    <a:p>
                      <a:r>
                        <a:rPr lang="en-US" dirty="0"/>
                        <a:t>Enforced, such as foreign key reference, no empty, unique, value range</a:t>
                      </a:r>
                    </a:p>
                  </a:txBody>
                  <a:tcPr/>
                </a:tc>
                <a:tc>
                  <a:txBody>
                    <a:bodyPr/>
                    <a:lstStyle/>
                    <a:p>
                      <a:r>
                        <a:rPr lang="en-US" dirty="0"/>
                        <a:t>Normally not enforced</a:t>
                      </a:r>
                    </a:p>
                  </a:txBody>
                  <a:tcPr/>
                </a:tc>
                <a:extLst>
                  <a:ext uri="{0D108BD9-81ED-4DB2-BD59-A6C34878D82A}">
                    <a16:rowId xmlns:a16="http://schemas.microsoft.com/office/drawing/2014/main" val="1523474454"/>
                  </a:ext>
                </a:extLst>
              </a:tr>
              <a:tr h="370840">
                <a:tc>
                  <a:txBody>
                    <a:bodyPr/>
                    <a:lstStyle/>
                    <a:p>
                      <a:r>
                        <a:rPr lang="en-US" dirty="0"/>
                        <a:t>Data Normalization</a:t>
                      </a:r>
                    </a:p>
                  </a:txBody>
                  <a:tcPr/>
                </a:tc>
                <a:tc>
                  <a:txBody>
                    <a:bodyPr/>
                    <a:lstStyle/>
                    <a:p>
                      <a:r>
                        <a:rPr lang="en-US" dirty="0"/>
                        <a:t>Follow 1</a:t>
                      </a:r>
                      <a:r>
                        <a:rPr lang="en-US" baseline="30000" dirty="0"/>
                        <a:t>st</a:t>
                      </a:r>
                      <a:r>
                        <a:rPr lang="en-US" dirty="0"/>
                        <a:t> , 2</a:t>
                      </a:r>
                      <a:r>
                        <a:rPr lang="en-US" baseline="30000" dirty="0"/>
                        <a:t>nd</a:t>
                      </a:r>
                      <a:r>
                        <a:rPr lang="en-US" dirty="0"/>
                        <a:t> , 3</a:t>
                      </a:r>
                      <a:r>
                        <a:rPr lang="en-US" baseline="30000" dirty="0"/>
                        <a:t>rd</a:t>
                      </a:r>
                      <a:r>
                        <a:rPr lang="en-US" dirty="0"/>
                        <a:t> NF, sometime BNF</a:t>
                      </a:r>
                    </a:p>
                  </a:txBody>
                  <a:tcPr/>
                </a:tc>
                <a:tc>
                  <a:txBody>
                    <a:bodyPr/>
                    <a:lstStyle/>
                    <a:p>
                      <a:r>
                        <a:rPr lang="en-US" dirty="0"/>
                        <a:t>Denormalized, data duplicated and keep local</a:t>
                      </a:r>
                    </a:p>
                  </a:txBody>
                  <a:tcPr/>
                </a:tc>
                <a:extLst>
                  <a:ext uri="{0D108BD9-81ED-4DB2-BD59-A6C34878D82A}">
                    <a16:rowId xmlns:a16="http://schemas.microsoft.com/office/drawing/2014/main" val="3133242083"/>
                  </a:ext>
                </a:extLst>
              </a:tr>
              <a:tr h="370840">
                <a:tc>
                  <a:txBody>
                    <a:bodyPr/>
                    <a:lstStyle/>
                    <a:p>
                      <a:r>
                        <a:rPr lang="en-US" dirty="0"/>
                        <a:t>Transactional </a:t>
                      </a:r>
                    </a:p>
                  </a:txBody>
                  <a:tcPr/>
                </a:tc>
                <a:tc>
                  <a:txBody>
                    <a:bodyPr/>
                    <a:lstStyle/>
                    <a:p>
                      <a:r>
                        <a:rPr lang="en-US" dirty="0"/>
                        <a:t>Strong consistency</a:t>
                      </a:r>
                    </a:p>
                  </a:txBody>
                  <a:tcPr/>
                </a:tc>
                <a:tc>
                  <a:txBody>
                    <a:bodyPr/>
                    <a:lstStyle/>
                    <a:p>
                      <a:r>
                        <a:rPr lang="en-US" dirty="0"/>
                        <a:t>CAP, tunable consistency or eventually consistency</a:t>
                      </a:r>
                    </a:p>
                  </a:txBody>
                  <a:tcPr/>
                </a:tc>
                <a:extLst>
                  <a:ext uri="{0D108BD9-81ED-4DB2-BD59-A6C34878D82A}">
                    <a16:rowId xmlns:a16="http://schemas.microsoft.com/office/drawing/2014/main" val="926668616"/>
                  </a:ext>
                </a:extLst>
              </a:tr>
              <a:tr h="370840">
                <a:tc>
                  <a:txBody>
                    <a:bodyPr/>
                    <a:lstStyle/>
                    <a:p>
                      <a:r>
                        <a:rPr lang="en-US" dirty="0"/>
                        <a:t>Recovery</a:t>
                      </a:r>
                    </a:p>
                  </a:txBody>
                  <a:tcPr/>
                </a:tc>
                <a:tc>
                  <a:txBody>
                    <a:bodyPr/>
                    <a:lstStyle/>
                    <a:p>
                      <a:r>
                        <a:rPr lang="en-US" dirty="0"/>
                        <a:t>Auto backup, transactional log, restart for recovery.</a:t>
                      </a:r>
                    </a:p>
                  </a:txBody>
                  <a:tcPr/>
                </a:tc>
                <a:tc>
                  <a:txBody>
                    <a:bodyPr/>
                    <a:lstStyle/>
                    <a:p>
                      <a:r>
                        <a:rPr lang="en-US" dirty="0"/>
                        <a:t>Fall back to replicas</a:t>
                      </a:r>
                    </a:p>
                  </a:txBody>
                  <a:tcPr/>
                </a:tc>
                <a:extLst>
                  <a:ext uri="{0D108BD9-81ED-4DB2-BD59-A6C34878D82A}">
                    <a16:rowId xmlns:a16="http://schemas.microsoft.com/office/drawing/2014/main" val="3686165421"/>
                  </a:ext>
                </a:extLst>
              </a:tr>
            </a:tbl>
          </a:graphicData>
        </a:graphic>
      </p:graphicFrame>
    </p:spTree>
    <p:extLst>
      <p:ext uri="{BB962C8B-B14F-4D97-AF65-F5344CB8AC3E}">
        <p14:creationId xmlns:p14="http://schemas.microsoft.com/office/powerpoint/2010/main" val="1831813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Cassandra / Dynamo Data model</a:t>
            </a:r>
            <a:br>
              <a:rPr lang="en-US" dirty="0"/>
            </a:br>
            <a:r>
              <a:rPr lang="en-US" sz="2000" dirty="0"/>
              <a:t>(hierarchical views)</a:t>
            </a:r>
            <a:endParaRPr lang="en-US" dirty="0"/>
          </a:p>
        </p:txBody>
      </p:sp>
      <p:pic>
        <p:nvPicPr>
          <p:cNvPr id="1026" name="Picture 2" descr="Image result for cassandra sparse columns">
            <a:extLst>
              <a:ext uri="{FF2B5EF4-FFF2-40B4-BE49-F238E27FC236}">
                <a16:creationId xmlns:a16="http://schemas.microsoft.com/office/drawing/2014/main" id="{DF434B9B-7D88-4051-9700-A47A7AF25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3" y="2114549"/>
            <a:ext cx="9223799" cy="363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987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3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0F9B7-6A31-48EA-AE30-FFA1178C42A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Mango DB Schema</a:t>
            </a:r>
          </a:p>
        </p:txBody>
      </p:sp>
      <p:pic>
        <p:nvPicPr>
          <p:cNvPr id="1026" name="Picture 2" descr="http://s3.amazonaws.com/info-mongodb-com/_com_assets/blog/screen_shot_2015-03-16_at_09.55.13.png">
            <a:extLst>
              <a:ext uri="{FF2B5EF4-FFF2-40B4-BE49-F238E27FC236}">
                <a16:creationId xmlns:a16="http://schemas.microsoft.com/office/drawing/2014/main" id="{B0A1B824-52BD-4268-A4F6-DCB881A29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573" y="243714"/>
            <a:ext cx="6185647" cy="632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80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7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Rectangle 7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347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8C40F-C848-450C-81CB-89E7C49E946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Spark </a:t>
            </a:r>
          </a:p>
        </p:txBody>
      </p:sp>
      <p:pic>
        <p:nvPicPr>
          <p:cNvPr id="4098" name="Picture 2" descr="Image result for spark pipeline with RDD">
            <a:extLst>
              <a:ext uri="{FF2B5EF4-FFF2-40B4-BE49-F238E27FC236}">
                <a16:creationId xmlns:a16="http://schemas.microsoft.com/office/drawing/2014/main" id="{622BC66D-4CE6-4424-B0FB-41F24416E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354" y="898024"/>
            <a:ext cx="7188199" cy="3989449"/>
          </a:xfrm>
          <a:prstGeom prst="rect">
            <a:avLst/>
          </a:prstGeom>
          <a:noFill/>
          <a:extLst>
            <a:ext uri="{909E8E84-426E-40DD-AFC4-6F175D3DCCD1}">
              <a14:hiddenFill xmlns:a14="http://schemas.microsoft.com/office/drawing/2010/main">
                <a:solidFill>
                  <a:srgbClr val="FFFFFF"/>
                </a:solidFill>
              </a14:hiddenFill>
            </a:ext>
          </a:extLst>
        </p:spPr>
      </p:pic>
      <p:sp>
        <p:nvSpPr>
          <p:cNvPr id="4096" name="TextBox 4095">
            <a:extLst>
              <a:ext uri="{FF2B5EF4-FFF2-40B4-BE49-F238E27FC236}">
                <a16:creationId xmlns:a16="http://schemas.microsoft.com/office/drawing/2014/main" id="{58FCD8A9-A9AA-466C-938B-260B7A15A0D1}"/>
              </a:ext>
            </a:extLst>
          </p:cNvPr>
          <p:cNvSpPr txBox="1"/>
          <p:nvPr/>
        </p:nvSpPr>
        <p:spPr>
          <a:xfrm>
            <a:off x="3392434" y="5315667"/>
            <a:ext cx="8162257" cy="369332"/>
          </a:xfrm>
          <a:prstGeom prst="rect">
            <a:avLst/>
          </a:prstGeom>
          <a:noFill/>
        </p:spPr>
        <p:txBody>
          <a:bodyPr wrap="square" rtlCol="0">
            <a:spAutoFit/>
          </a:bodyPr>
          <a:lstStyle/>
          <a:p>
            <a:r>
              <a:rPr lang="en-US" dirty="0"/>
              <a:t>RDD = Resilient Distributed Datasets</a:t>
            </a:r>
          </a:p>
        </p:txBody>
      </p:sp>
    </p:spTree>
    <p:extLst>
      <p:ext uri="{BB962C8B-B14F-4D97-AF65-F5344CB8AC3E}">
        <p14:creationId xmlns:p14="http://schemas.microsoft.com/office/powerpoint/2010/main" val="2380707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Redis Data Structure (in memory cache)</a:t>
            </a:r>
          </a:p>
        </p:txBody>
      </p:sp>
      <p:sp>
        <p:nvSpPr>
          <p:cNvPr id="26" name="Content Placeholder 25">
            <a:extLst>
              <a:ext uri="{FF2B5EF4-FFF2-40B4-BE49-F238E27FC236}">
                <a16:creationId xmlns:a16="http://schemas.microsoft.com/office/drawing/2014/main" id="{5C1A8FE6-C68D-4488-8F01-545382A8A6DD}"/>
              </a:ext>
            </a:extLst>
          </p:cNvPr>
          <p:cNvSpPr>
            <a:spLocks noGrp="1"/>
          </p:cNvSpPr>
          <p:nvPr>
            <p:ph idx="1"/>
          </p:nvPr>
        </p:nvSpPr>
        <p:spPr/>
        <p:txBody>
          <a:bodyPr>
            <a:normAutofit fontScale="77500" lnSpcReduction="20000"/>
          </a:bodyPr>
          <a:lstStyle/>
          <a:p>
            <a:r>
              <a:rPr lang="en-US" dirty="0"/>
              <a:t>Strings</a:t>
            </a:r>
          </a:p>
          <a:p>
            <a:pPr lvl="1"/>
            <a:r>
              <a:rPr lang="en-US" dirty="0"/>
              <a:t>Binary-safe strings is most commonly used data structure to store simple key-value data. </a:t>
            </a:r>
          </a:p>
          <a:p>
            <a:r>
              <a:rPr lang="en-US" dirty="0"/>
              <a:t>Sets</a:t>
            </a:r>
          </a:p>
          <a:p>
            <a:pPr lvl="1"/>
            <a:r>
              <a:rPr lang="en-US" dirty="0"/>
              <a:t>Collection of unique, unsorted string elements. </a:t>
            </a:r>
          </a:p>
          <a:p>
            <a:r>
              <a:rPr lang="en-US" dirty="0"/>
              <a:t>Lists</a:t>
            </a:r>
          </a:p>
          <a:p>
            <a:pPr lvl="1"/>
            <a:r>
              <a:rPr lang="en-US" dirty="0"/>
              <a:t>Collection of string elements sorted in insertion order (linked lists). </a:t>
            </a:r>
          </a:p>
          <a:p>
            <a:r>
              <a:rPr lang="en-US" dirty="0"/>
              <a:t>Sorted sets</a:t>
            </a:r>
          </a:p>
          <a:p>
            <a:pPr lvl="1"/>
            <a:r>
              <a:rPr lang="en-US" dirty="0"/>
              <a:t>Similar to set with every element associated to floating number value, called SCORE. Supports range queries.</a:t>
            </a:r>
          </a:p>
          <a:p>
            <a:r>
              <a:rPr lang="en-US" dirty="0"/>
              <a:t>Hashes</a:t>
            </a:r>
          </a:p>
          <a:p>
            <a:pPr lvl="1"/>
            <a:r>
              <a:rPr lang="en-US" dirty="0"/>
              <a:t>Which are maps composed of fields associated with values. Both the field and value are strings. </a:t>
            </a:r>
          </a:p>
          <a:p>
            <a:r>
              <a:rPr lang="en-US" dirty="0" err="1"/>
              <a:t>HyperLogLogs</a:t>
            </a:r>
            <a:endParaRPr lang="en-US" dirty="0"/>
          </a:p>
          <a:p>
            <a:pPr lvl="1"/>
            <a:r>
              <a:rPr lang="en-US" dirty="0"/>
              <a:t>Probabilistic data structure used in order to count unique things.</a:t>
            </a:r>
          </a:p>
        </p:txBody>
      </p:sp>
    </p:spTree>
    <p:extLst>
      <p:ext uri="{BB962C8B-B14F-4D97-AF65-F5344CB8AC3E}">
        <p14:creationId xmlns:p14="http://schemas.microsoft.com/office/powerpoint/2010/main" val="285915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ADADBFE-DBCD-49EB-9BF3-96B1406F1042}"/>
              </a:ext>
            </a:extLst>
          </p:cNvPr>
          <p:cNvGrpSpPr/>
          <p:nvPr/>
        </p:nvGrpSpPr>
        <p:grpSpPr>
          <a:xfrm>
            <a:off x="1182660" y="1472623"/>
            <a:ext cx="9197859" cy="4481368"/>
            <a:chOff x="0" y="0"/>
            <a:chExt cx="8310068" cy="3916680"/>
          </a:xfrm>
        </p:grpSpPr>
        <p:pic>
          <p:nvPicPr>
            <p:cNvPr id="3" name="Picture 2">
              <a:extLst>
                <a:ext uri="{FF2B5EF4-FFF2-40B4-BE49-F238E27FC236}">
                  <a16:creationId xmlns:a16="http://schemas.microsoft.com/office/drawing/2014/main" id="{993F317E-B8DA-4B0D-BD71-4EB3A62D1E45}"/>
                </a:ext>
              </a:extLst>
            </p:cNvPr>
            <p:cNvPicPr/>
            <p:nvPr/>
          </p:nvPicPr>
          <p:blipFill>
            <a:blip r:embed="rId2"/>
            <a:stretch>
              <a:fillRect/>
            </a:stretch>
          </p:blipFill>
          <p:spPr>
            <a:xfrm>
              <a:off x="3094940" y="0"/>
              <a:ext cx="1336548" cy="665988"/>
            </a:xfrm>
            <a:prstGeom prst="rect">
              <a:avLst/>
            </a:prstGeom>
          </p:spPr>
        </p:pic>
        <p:pic>
          <p:nvPicPr>
            <p:cNvPr id="4" name="Picture 3">
              <a:extLst>
                <a:ext uri="{FF2B5EF4-FFF2-40B4-BE49-F238E27FC236}">
                  <a16:creationId xmlns:a16="http://schemas.microsoft.com/office/drawing/2014/main" id="{795E1180-C578-4550-9D85-4707D2FD8637}"/>
                </a:ext>
              </a:extLst>
            </p:cNvPr>
            <p:cNvPicPr/>
            <p:nvPr/>
          </p:nvPicPr>
          <p:blipFill>
            <a:blip r:embed="rId3"/>
            <a:stretch>
              <a:fillRect/>
            </a:stretch>
          </p:blipFill>
          <p:spPr>
            <a:xfrm>
              <a:off x="3318967" y="557784"/>
              <a:ext cx="0" cy="0"/>
            </a:xfrm>
            <a:prstGeom prst="rect">
              <a:avLst/>
            </a:prstGeom>
          </p:spPr>
        </p:pic>
        <p:sp>
          <p:nvSpPr>
            <p:cNvPr id="5" name="Shape 1034">
              <a:extLst>
                <a:ext uri="{FF2B5EF4-FFF2-40B4-BE49-F238E27FC236}">
                  <a16:creationId xmlns:a16="http://schemas.microsoft.com/office/drawing/2014/main" id="{967A8971-112F-4792-936E-E763842774C0}"/>
                </a:ext>
              </a:extLst>
            </p:cNvPr>
            <p:cNvSpPr/>
            <p:nvPr/>
          </p:nvSpPr>
          <p:spPr>
            <a:xfrm>
              <a:off x="3142184" y="24384"/>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 name="Rectangle 5">
              <a:extLst>
                <a:ext uri="{FF2B5EF4-FFF2-40B4-BE49-F238E27FC236}">
                  <a16:creationId xmlns:a16="http://schemas.microsoft.com/office/drawing/2014/main" id="{D39AC8B5-1C7D-48E4-B4F0-C1B3B12C692C}"/>
                </a:ext>
              </a:extLst>
            </p:cNvPr>
            <p:cNvSpPr/>
            <p:nvPr/>
          </p:nvSpPr>
          <p:spPr>
            <a:xfrm>
              <a:off x="3453334" y="229362"/>
              <a:ext cx="824754" cy="2260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Producer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37CC48D-8434-4FC3-B9C6-9A66964EE783}"/>
                </a:ext>
              </a:extLst>
            </p:cNvPr>
            <p:cNvPicPr/>
            <p:nvPr/>
          </p:nvPicPr>
          <p:blipFill>
            <a:blip r:embed="rId2"/>
            <a:stretch>
              <a:fillRect/>
            </a:stretch>
          </p:blipFill>
          <p:spPr>
            <a:xfrm>
              <a:off x="3094940" y="3247644"/>
              <a:ext cx="1336548" cy="665988"/>
            </a:xfrm>
            <a:prstGeom prst="rect">
              <a:avLst/>
            </a:prstGeom>
          </p:spPr>
        </p:pic>
        <p:pic>
          <p:nvPicPr>
            <p:cNvPr id="8" name="Picture 7">
              <a:extLst>
                <a:ext uri="{FF2B5EF4-FFF2-40B4-BE49-F238E27FC236}">
                  <a16:creationId xmlns:a16="http://schemas.microsoft.com/office/drawing/2014/main" id="{2BEC0CE8-465F-4DEE-A060-A80A7A56DE6F}"/>
                </a:ext>
              </a:extLst>
            </p:cNvPr>
            <p:cNvPicPr/>
            <p:nvPr/>
          </p:nvPicPr>
          <p:blipFill>
            <a:blip r:embed="rId4"/>
            <a:stretch>
              <a:fillRect/>
            </a:stretch>
          </p:blipFill>
          <p:spPr>
            <a:xfrm>
              <a:off x="3276295" y="3805428"/>
              <a:ext cx="0" cy="0"/>
            </a:xfrm>
            <a:prstGeom prst="rect">
              <a:avLst/>
            </a:prstGeom>
          </p:spPr>
        </p:pic>
        <p:sp>
          <p:nvSpPr>
            <p:cNvPr id="9" name="Shape 1042">
              <a:extLst>
                <a:ext uri="{FF2B5EF4-FFF2-40B4-BE49-F238E27FC236}">
                  <a16:creationId xmlns:a16="http://schemas.microsoft.com/office/drawing/2014/main" id="{1193D4F7-C791-4AB7-988E-B18E6ADC847B}"/>
                </a:ext>
              </a:extLst>
            </p:cNvPr>
            <p:cNvSpPr/>
            <p:nvPr/>
          </p:nvSpPr>
          <p:spPr>
            <a:xfrm>
              <a:off x="3142184" y="3272028"/>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Rectangle 9">
              <a:extLst>
                <a:ext uri="{FF2B5EF4-FFF2-40B4-BE49-F238E27FC236}">
                  <a16:creationId xmlns:a16="http://schemas.microsoft.com/office/drawing/2014/main" id="{BF6E18B5-E5D1-4C9D-876B-DAC332F0FD90}"/>
                </a:ext>
              </a:extLst>
            </p:cNvPr>
            <p:cNvSpPr/>
            <p:nvPr/>
          </p:nvSpPr>
          <p:spPr>
            <a:xfrm>
              <a:off x="3410661" y="3477641"/>
              <a:ext cx="936437" cy="226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Consumer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5B1AA14-CC7D-47E2-BE33-DE03D11D49B2}"/>
                </a:ext>
              </a:extLst>
            </p:cNvPr>
            <p:cNvPicPr/>
            <p:nvPr/>
          </p:nvPicPr>
          <p:blipFill>
            <a:blip r:embed="rId2"/>
            <a:stretch>
              <a:fillRect/>
            </a:stretch>
          </p:blipFill>
          <p:spPr>
            <a:xfrm>
              <a:off x="6142939" y="3250692"/>
              <a:ext cx="1336548" cy="665988"/>
            </a:xfrm>
            <a:prstGeom prst="rect">
              <a:avLst/>
            </a:prstGeom>
          </p:spPr>
        </p:pic>
        <p:pic>
          <p:nvPicPr>
            <p:cNvPr id="12" name="Picture 11">
              <a:extLst>
                <a:ext uri="{FF2B5EF4-FFF2-40B4-BE49-F238E27FC236}">
                  <a16:creationId xmlns:a16="http://schemas.microsoft.com/office/drawing/2014/main" id="{CF76253D-7534-476C-952E-DDD075FD00D9}"/>
                </a:ext>
              </a:extLst>
            </p:cNvPr>
            <p:cNvPicPr/>
            <p:nvPr/>
          </p:nvPicPr>
          <p:blipFill>
            <a:blip r:embed="rId5"/>
            <a:stretch>
              <a:fillRect/>
            </a:stretch>
          </p:blipFill>
          <p:spPr>
            <a:xfrm>
              <a:off x="6324296" y="3806952"/>
              <a:ext cx="0" cy="0"/>
            </a:xfrm>
            <a:prstGeom prst="rect">
              <a:avLst/>
            </a:prstGeom>
          </p:spPr>
        </p:pic>
        <p:sp>
          <p:nvSpPr>
            <p:cNvPr id="13" name="Shape 1050">
              <a:extLst>
                <a:ext uri="{FF2B5EF4-FFF2-40B4-BE49-F238E27FC236}">
                  <a16:creationId xmlns:a16="http://schemas.microsoft.com/office/drawing/2014/main" id="{271F22B5-0F92-44FF-8CB5-2CD48D73C4E0}"/>
                </a:ext>
              </a:extLst>
            </p:cNvPr>
            <p:cNvSpPr/>
            <p:nvPr/>
          </p:nvSpPr>
          <p:spPr>
            <a:xfrm>
              <a:off x="6190184" y="3275076"/>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a:extLst>
                <a:ext uri="{FF2B5EF4-FFF2-40B4-BE49-F238E27FC236}">
                  <a16:creationId xmlns:a16="http://schemas.microsoft.com/office/drawing/2014/main" id="{0755A7ED-1669-46E7-A9F5-1C5F06FE8B88}"/>
                </a:ext>
              </a:extLst>
            </p:cNvPr>
            <p:cNvSpPr/>
            <p:nvPr/>
          </p:nvSpPr>
          <p:spPr>
            <a:xfrm>
              <a:off x="6459677" y="3479800"/>
              <a:ext cx="938667" cy="226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Consumer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EB5F4F19-8915-408E-988F-1F766E10A86D}"/>
                </a:ext>
              </a:extLst>
            </p:cNvPr>
            <p:cNvSpPr/>
            <p:nvPr/>
          </p:nvSpPr>
          <p:spPr>
            <a:xfrm>
              <a:off x="0" y="495506"/>
              <a:ext cx="2172031" cy="526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29A7DE"/>
                  </a:solidFill>
                  <a:effectLst/>
                  <a:latin typeface="Arial" panose="020B0604020202020204" pitchFamily="34" charset="0"/>
                  <a:ea typeface="Arial" panose="020B0604020202020204" pitchFamily="34" charset="0"/>
                  <a:cs typeface="Calibri" panose="020F0502020204030204" pitchFamily="34" charset="0"/>
                </a:rPr>
                <a:t>Producers</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4DD8D815-E3D5-452E-9B95-6FC669C470DC}"/>
                </a:ext>
              </a:extLst>
            </p:cNvPr>
            <p:cNvSpPr/>
            <p:nvPr/>
          </p:nvSpPr>
          <p:spPr>
            <a:xfrm>
              <a:off x="50292" y="1721691"/>
              <a:ext cx="1339837" cy="526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a:solidFill>
                    <a:srgbClr val="29A7DE"/>
                  </a:solidFill>
                  <a:effectLst/>
                  <a:latin typeface="Arial" panose="020B0604020202020204" pitchFamily="34" charset="0"/>
                  <a:ea typeface="Arial" panose="020B0604020202020204" pitchFamily="34" charset="0"/>
                  <a:cs typeface="Calibri" panose="020F0502020204030204" pitchFamily="34" charset="0"/>
                </a:rPr>
                <a:t>Kafka </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134B1E2F-8D4B-455C-AD6C-6CA6C033EC41}"/>
                </a:ext>
              </a:extLst>
            </p:cNvPr>
            <p:cNvSpPr/>
            <p:nvPr/>
          </p:nvSpPr>
          <p:spPr>
            <a:xfrm>
              <a:off x="50292" y="2148411"/>
              <a:ext cx="1497103" cy="52658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a:solidFill>
                    <a:srgbClr val="29A7DE"/>
                  </a:solidFill>
                  <a:effectLst/>
                  <a:latin typeface="Arial" panose="020B0604020202020204" pitchFamily="34" charset="0"/>
                  <a:ea typeface="Arial" panose="020B0604020202020204" pitchFamily="34" charset="0"/>
                  <a:cs typeface="Calibri" panose="020F0502020204030204" pitchFamily="34" charset="0"/>
                </a:rPr>
                <a:t>Cluster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B231D5A0-FEC2-4788-8FEB-58D09B4AB557}"/>
                </a:ext>
              </a:extLst>
            </p:cNvPr>
            <p:cNvSpPr/>
            <p:nvPr/>
          </p:nvSpPr>
          <p:spPr>
            <a:xfrm>
              <a:off x="56693" y="3152473"/>
              <a:ext cx="2024632" cy="52658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29A7DE"/>
                  </a:solidFill>
                  <a:effectLst/>
                  <a:latin typeface="Arial" panose="020B0604020202020204" pitchFamily="34" charset="0"/>
                  <a:ea typeface="Arial" panose="020B0604020202020204" pitchFamily="34" charset="0"/>
                  <a:cs typeface="Calibri" panose="020F0502020204030204" pitchFamily="34" charset="0"/>
                </a:rPr>
                <a:t>Consumers</a:t>
              </a: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50A93DD-96BE-4F90-B619-93D9574760C2}"/>
                </a:ext>
              </a:extLst>
            </p:cNvPr>
            <p:cNvPicPr/>
            <p:nvPr/>
          </p:nvPicPr>
          <p:blipFill>
            <a:blip r:embed="rId2"/>
            <a:stretch>
              <a:fillRect/>
            </a:stretch>
          </p:blipFill>
          <p:spPr>
            <a:xfrm>
              <a:off x="2331415" y="1577340"/>
              <a:ext cx="1336548" cy="665988"/>
            </a:xfrm>
            <a:prstGeom prst="rect">
              <a:avLst/>
            </a:prstGeom>
          </p:spPr>
        </p:pic>
        <p:pic>
          <p:nvPicPr>
            <p:cNvPr id="22" name="Picture 21">
              <a:extLst>
                <a:ext uri="{FF2B5EF4-FFF2-40B4-BE49-F238E27FC236}">
                  <a16:creationId xmlns:a16="http://schemas.microsoft.com/office/drawing/2014/main" id="{6E751EA5-AA83-4941-9A70-618198E5DD65}"/>
                </a:ext>
              </a:extLst>
            </p:cNvPr>
            <p:cNvPicPr/>
            <p:nvPr/>
          </p:nvPicPr>
          <p:blipFill>
            <a:blip r:embed="rId6"/>
            <a:stretch>
              <a:fillRect/>
            </a:stretch>
          </p:blipFill>
          <p:spPr>
            <a:xfrm>
              <a:off x="2640787" y="2135124"/>
              <a:ext cx="0" cy="0"/>
            </a:xfrm>
            <a:prstGeom prst="rect">
              <a:avLst/>
            </a:prstGeom>
          </p:spPr>
        </p:pic>
        <p:sp>
          <p:nvSpPr>
            <p:cNvPr id="23" name="Shape 1064">
              <a:extLst>
                <a:ext uri="{FF2B5EF4-FFF2-40B4-BE49-F238E27FC236}">
                  <a16:creationId xmlns:a16="http://schemas.microsoft.com/office/drawing/2014/main" id="{5F5ED09F-05B6-410F-AF66-6549981984DE}"/>
                </a:ext>
              </a:extLst>
            </p:cNvPr>
            <p:cNvSpPr/>
            <p:nvPr/>
          </p:nvSpPr>
          <p:spPr>
            <a:xfrm>
              <a:off x="2378659" y="1601724"/>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Rectangle 23">
              <a:extLst>
                <a:ext uri="{FF2B5EF4-FFF2-40B4-BE49-F238E27FC236}">
                  <a16:creationId xmlns:a16="http://schemas.microsoft.com/office/drawing/2014/main" id="{646A9A5F-AB27-473A-A7AC-8726EAE3B923}"/>
                </a:ext>
              </a:extLst>
            </p:cNvPr>
            <p:cNvSpPr/>
            <p:nvPr/>
          </p:nvSpPr>
          <p:spPr>
            <a:xfrm>
              <a:off x="2775153" y="1806680"/>
              <a:ext cx="598123" cy="2264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Broker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9F16F973-C443-4D1C-A580-82FC72A0C269}"/>
                </a:ext>
              </a:extLst>
            </p:cNvPr>
            <p:cNvPicPr/>
            <p:nvPr/>
          </p:nvPicPr>
          <p:blipFill>
            <a:blip r:embed="rId2"/>
            <a:stretch>
              <a:fillRect/>
            </a:stretch>
          </p:blipFill>
          <p:spPr>
            <a:xfrm>
              <a:off x="3878275" y="1577340"/>
              <a:ext cx="1336548" cy="665988"/>
            </a:xfrm>
            <a:prstGeom prst="rect">
              <a:avLst/>
            </a:prstGeom>
          </p:spPr>
        </p:pic>
        <p:pic>
          <p:nvPicPr>
            <p:cNvPr id="26" name="Picture 25">
              <a:extLst>
                <a:ext uri="{FF2B5EF4-FFF2-40B4-BE49-F238E27FC236}">
                  <a16:creationId xmlns:a16="http://schemas.microsoft.com/office/drawing/2014/main" id="{E57D65A5-4C40-42C2-BD63-B9C40FB66E96}"/>
                </a:ext>
              </a:extLst>
            </p:cNvPr>
            <p:cNvPicPr/>
            <p:nvPr/>
          </p:nvPicPr>
          <p:blipFill>
            <a:blip r:embed="rId7"/>
            <a:stretch>
              <a:fillRect/>
            </a:stretch>
          </p:blipFill>
          <p:spPr>
            <a:xfrm>
              <a:off x="4187647" y="2135124"/>
              <a:ext cx="0" cy="0"/>
            </a:xfrm>
            <a:prstGeom prst="rect">
              <a:avLst/>
            </a:prstGeom>
          </p:spPr>
        </p:pic>
        <p:sp>
          <p:nvSpPr>
            <p:cNvPr id="27" name="Shape 1072">
              <a:extLst>
                <a:ext uri="{FF2B5EF4-FFF2-40B4-BE49-F238E27FC236}">
                  <a16:creationId xmlns:a16="http://schemas.microsoft.com/office/drawing/2014/main" id="{BC6A8CB3-9647-4583-8693-7F6CD8B81509}"/>
                </a:ext>
              </a:extLst>
            </p:cNvPr>
            <p:cNvSpPr/>
            <p:nvPr/>
          </p:nvSpPr>
          <p:spPr>
            <a:xfrm>
              <a:off x="3925519" y="1601724"/>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Rectangle 27">
              <a:extLst>
                <a:ext uri="{FF2B5EF4-FFF2-40B4-BE49-F238E27FC236}">
                  <a16:creationId xmlns:a16="http://schemas.microsoft.com/office/drawing/2014/main" id="{AC9BB029-901C-4BC8-8FE1-B78280B9FA54}"/>
                </a:ext>
              </a:extLst>
            </p:cNvPr>
            <p:cNvSpPr/>
            <p:nvPr/>
          </p:nvSpPr>
          <p:spPr>
            <a:xfrm>
              <a:off x="4322648" y="1806680"/>
              <a:ext cx="598123" cy="2264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Broker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0529F7EF-71CD-4688-9B26-6F5A2318905F}"/>
                </a:ext>
              </a:extLst>
            </p:cNvPr>
            <p:cNvPicPr/>
            <p:nvPr/>
          </p:nvPicPr>
          <p:blipFill>
            <a:blip r:embed="rId2"/>
            <a:stretch>
              <a:fillRect/>
            </a:stretch>
          </p:blipFill>
          <p:spPr>
            <a:xfrm>
              <a:off x="5425135" y="1577340"/>
              <a:ext cx="1336548" cy="665988"/>
            </a:xfrm>
            <a:prstGeom prst="rect">
              <a:avLst/>
            </a:prstGeom>
          </p:spPr>
        </p:pic>
        <p:pic>
          <p:nvPicPr>
            <p:cNvPr id="30" name="Picture 29">
              <a:extLst>
                <a:ext uri="{FF2B5EF4-FFF2-40B4-BE49-F238E27FC236}">
                  <a16:creationId xmlns:a16="http://schemas.microsoft.com/office/drawing/2014/main" id="{0D2884DB-527C-4C10-BC17-AA4814A6FB21}"/>
                </a:ext>
              </a:extLst>
            </p:cNvPr>
            <p:cNvPicPr/>
            <p:nvPr/>
          </p:nvPicPr>
          <p:blipFill>
            <a:blip r:embed="rId8"/>
            <a:stretch>
              <a:fillRect/>
            </a:stretch>
          </p:blipFill>
          <p:spPr>
            <a:xfrm>
              <a:off x="5734508" y="2135124"/>
              <a:ext cx="0" cy="0"/>
            </a:xfrm>
            <a:prstGeom prst="rect">
              <a:avLst/>
            </a:prstGeom>
          </p:spPr>
        </p:pic>
        <p:sp>
          <p:nvSpPr>
            <p:cNvPr id="31" name="Shape 1080">
              <a:extLst>
                <a:ext uri="{FF2B5EF4-FFF2-40B4-BE49-F238E27FC236}">
                  <a16:creationId xmlns:a16="http://schemas.microsoft.com/office/drawing/2014/main" id="{A2BA10C7-3150-4CC4-8B63-F31F4EC05D07}"/>
                </a:ext>
              </a:extLst>
            </p:cNvPr>
            <p:cNvSpPr/>
            <p:nvPr/>
          </p:nvSpPr>
          <p:spPr>
            <a:xfrm>
              <a:off x="5472379" y="1601724"/>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Rectangle 31">
              <a:extLst>
                <a:ext uri="{FF2B5EF4-FFF2-40B4-BE49-F238E27FC236}">
                  <a16:creationId xmlns:a16="http://schemas.microsoft.com/office/drawing/2014/main" id="{4184419E-C502-4005-8540-2ECEE6E58293}"/>
                </a:ext>
              </a:extLst>
            </p:cNvPr>
            <p:cNvSpPr/>
            <p:nvPr/>
          </p:nvSpPr>
          <p:spPr>
            <a:xfrm>
              <a:off x="5870143" y="1806680"/>
              <a:ext cx="598123" cy="2264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Broker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4A2DAEA7-1189-466B-B8F9-C3C1C75898CB}"/>
                </a:ext>
              </a:extLst>
            </p:cNvPr>
            <p:cNvPicPr/>
            <p:nvPr/>
          </p:nvPicPr>
          <p:blipFill>
            <a:blip r:embed="rId2"/>
            <a:stretch>
              <a:fillRect/>
            </a:stretch>
          </p:blipFill>
          <p:spPr>
            <a:xfrm>
              <a:off x="6971996" y="1577340"/>
              <a:ext cx="1338072" cy="665988"/>
            </a:xfrm>
            <a:prstGeom prst="rect">
              <a:avLst/>
            </a:prstGeom>
          </p:spPr>
        </p:pic>
        <p:pic>
          <p:nvPicPr>
            <p:cNvPr id="34" name="Picture 33">
              <a:extLst>
                <a:ext uri="{FF2B5EF4-FFF2-40B4-BE49-F238E27FC236}">
                  <a16:creationId xmlns:a16="http://schemas.microsoft.com/office/drawing/2014/main" id="{D242CB7D-2A26-43F7-A2EF-1C7A5837058D}"/>
                </a:ext>
              </a:extLst>
            </p:cNvPr>
            <p:cNvPicPr/>
            <p:nvPr/>
          </p:nvPicPr>
          <p:blipFill>
            <a:blip r:embed="rId9"/>
            <a:stretch>
              <a:fillRect/>
            </a:stretch>
          </p:blipFill>
          <p:spPr>
            <a:xfrm>
              <a:off x="7282891" y="2135124"/>
              <a:ext cx="0" cy="0"/>
            </a:xfrm>
            <a:prstGeom prst="rect">
              <a:avLst/>
            </a:prstGeom>
          </p:spPr>
        </p:pic>
        <p:sp>
          <p:nvSpPr>
            <p:cNvPr id="35" name="Shape 1088">
              <a:extLst>
                <a:ext uri="{FF2B5EF4-FFF2-40B4-BE49-F238E27FC236}">
                  <a16:creationId xmlns:a16="http://schemas.microsoft.com/office/drawing/2014/main" id="{4DBC08CF-E0E3-4857-A87E-4356A09FFAFB}"/>
                </a:ext>
              </a:extLst>
            </p:cNvPr>
            <p:cNvSpPr/>
            <p:nvPr/>
          </p:nvSpPr>
          <p:spPr>
            <a:xfrm>
              <a:off x="7019239" y="1601724"/>
              <a:ext cx="1243584" cy="571500"/>
            </a:xfrm>
            <a:custGeom>
              <a:avLst/>
              <a:gdLst/>
              <a:ahLst/>
              <a:cxnLst/>
              <a:rect l="0" t="0" r="0" b="0"/>
              <a:pathLst>
                <a:path w="1243584" h="571500">
                  <a:moveTo>
                    <a:pt x="0" y="571500"/>
                  </a:moveTo>
                  <a:lnTo>
                    <a:pt x="1243584" y="571500"/>
                  </a:lnTo>
                  <a:lnTo>
                    <a:pt x="1243584"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6" name="Rectangle 35">
              <a:extLst>
                <a:ext uri="{FF2B5EF4-FFF2-40B4-BE49-F238E27FC236}">
                  <a16:creationId xmlns:a16="http://schemas.microsoft.com/office/drawing/2014/main" id="{2157ECC1-75C1-4072-A39B-A77C5C5B9D0E}"/>
                </a:ext>
              </a:extLst>
            </p:cNvPr>
            <p:cNvSpPr/>
            <p:nvPr/>
          </p:nvSpPr>
          <p:spPr>
            <a:xfrm>
              <a:off x="7417638" y="1806680"/>
              <a:ext cx="598123" cy="22645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Broker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FD3A9D97-0E50-4C1B-997E-19A2271D2F59}"/>
                </a:ext>
              </a:extLst>
            </p:cNvPr>
            <p:cNvPicPr/>
            <p:nvPr/>
          </p:nvPicPr>
          <p:blipFill>
            <a:blip r:embed="rId2"/>
            <a:stretch>
              <a:fillRect/>
            </a:stretch>
          </p:blipFill>
          <p:spPr>
            <a:xfrm>
              <a:off x="6129224" y="0"/>
              <a:ext cx="1336548" cy="665988"/>
            </a:xfrm>
            <a:prstGeom prst="rect">
              <a:avLst/>
            </a:prstGeom>
          </p:spPr>
        </p:pic>
        <p:pic>
          <p:nvPicPr>
            <p:cNvPr id="38" name="Picture 37">
              <a:extLst>
                <a:ext uri="{FF2B5EF4-FFF2-40B4-BE49-F238E27FC236}">
                  <a16:creationId xmlns:a16="http://schemas.microsoft.com/office/drawing/2014/main" id="{C5C74187-0999-46D2-A0A8-F0C2DA569ED5}"/>
                </a:ext>
              </a:extLst>
            </p:cNvPr>
            <p:cNvPicPr/>
            <p:nvPr/>
          </p:nvPicPr>
          <p:blipFill>
            <a:blip r:embed="rId10"/>
            <a:stretch>
              <a:fillRect/>
            </a:stretch>
          </p:blipFill>
          <p:spPr>
            <a:xfrm>
              <a:off x="6353251" y="557784"/>
              <a:ext cx="0" cy="0"/>
            </a:xfrm>
            <a:prstGeom prst="rect">
              <a:avLst/>
            </a:prstGeom>
          </p:spPr>
        </p:pic>
        <p:sp>
          <p:nvSpPr>
            <p:cNvPr id="39" name="Shape 1096">
              <a:extLst>
                <a:ext uri="{FF2B5EF4-FFF2-40B4-BE49-F238E27FC236}">
                  <a16:creationId xmlns:a16="http://schemas.microsoft.com/office/drawing/2014/main" id="{1D89669E-366D-4E86-A4E9-5917D100530F}"/>
                </a:ext>
              </a:extLst>
            </p:cNvPr>
            <p:cNvSpPr/>
            <p:nvPr/>
          </p:nvSpPr>
          <p:spPr>
            <a:xfrm>
              <a:off x="6176467" y="24384"/>
              <a:ext cx="1242060" cy="571500"/>
            </a:xfrm>
            <a:custGeom>
              <a:avLst/>
              <a:gdLst/>
              <a:ahLst/>
              <a:cxnLst/>
              <a:rect l="0" t="0" r="0" b="0"/>
              <a:pathLst>
                <a:path w="1242060" h="571500">
                  <a:moveTo>
                    <a:pt x="0" y="571500"/>
                  </a:moveTo>
                  <a:lnTo>
                    <a:pt x="1242060" y="571500"/>
                  </a:lnTo>
                  <a:lnTo>
                    <a:pt x="1242060"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Rectangle 39">
              <a:extLst>
                <a:ext uri="{FF2B5EF4-FFF2-40B4-BE49-F238E27FC236}">
                  <a16:creationId xmlns:a16="http://schemas.microsoft.com/office/drawing/2014/main" id="{DB344CF4-AE0F-431A-8D63-FA3B825016CA}"/>
                </a:ext>
              </a:extLst>
            </p:cNvPr>
            <p:cNvSpPr/>
            <p:nvPr/>
          </p:nvSpPr>
          <p:spPr>
            <a:xfrm>
              <a:off x="6488888" y="229362"/>
              <a:ext cx="824754" cy="2260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Producer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C1F7250-E863-4EFD-88A4-8703C93CE1FB}"/>
                </a:ext>
              </a:extLst>
            </p:cNvPr>
            <p:cNvPicPr/>
            <p:nvPr/>
          </p:nvPicPr>
          <p:blipFill>
            <a:blip r:embed="rId11"/>
            <a:stretch>
              <a:fillRect/>
            </a:stretch>
          </p:blipFill>
          <p:spPr>
            <a:xfrm>
              <a:off x="4660088" y="2528316"/>
              <a:ext cx="1292352" cy="562356"/>
            </a:xfrm>
            <a:prstGeom prst="rect">
              <a:avLst/>
            </a:prstGeom>
          </p:spPr>
        </p:pic>
        <p:pic>
          <p:nvPicPr>
            <p:cNvPr id="42" name="Picture 41">
              <a:extLst>
                <a:ext uri="{FF2B5EF4-FFF2-40B4-BE49-F238E27FC236}">
                  <a16:creationId xmlns:a16="http://schemas.microsoft.com/office/drawing/2014/main" id="{1266C74F-0E83-4D03-B492-39E6B2DFE869}"/>
                </a:ext>
              </a:extLst>
            </p:cNvPr>
            <p:cNvPicPr/>
            <p:nvPr/>
          </p:nvPicPr>
          <p:blipFill>
            <a:blip r:embed="rId12"/>
            <a:stretch>
              <a:fillRect/>
            </a:stretch>
          </p:blipFill>
          <p:spPr>
            <a:xfrm>
              <a:off x="4806391" y="3020568"/>
              <a:ext cx="998220" cy="13716"/>
            </a:xfrm>
            <a:prstGeom prst="rect">
              <a:avLst/>
            </a:prstGeom>
          </p:spPr>
        </p:pic>
        <p:sp>
          <p:nvSpPr>
            <p:cNvPr id="43" name="Shape 1104">
              <a:extLst>
                <a:ext uri="{FF2B5EF4-FFF2-40B4-BE49-F238E27FC236}">
                  <a16:creationId xmlns:a16="http://schemas.microsoft.com/office/drawing/2014/main" id="{542415A0-1CB9-4E87-9EAB-8A36CF35FAB3}"/>
                </a:ext>
              </a:extLst>
            </p:cNvPr>
            <p:cNvSpPr/>
            <p:nvPr/>
          </p:nvSpPr>
          <p:spPr>
            <a:xfrm>
              <a:off x="4707332" y="2552700"/>
              <a:ext cx="1197864" cy="467868"/>
            </a:xfrm>
            <a:custGeom>
              <a:avLst/>
              <a:gdLst/>
              <a:ahLst/>
              <a:cxnLst/>
              <a:rect l="0" t="0" r="0" b="0"/>
              <a:pathLst>
                <a:path w="1197864" h="467868">
                  <a:moveTo>
                    <a:pt x="0" y="467868"/>
                  </a:moveTo>
                  <a:lnTo>
                    <a:pt x="1197864" y="467868"/>
                  </a:lnTo>
                  <a:lnTo>
                    <a:pt x="1197864" y="0"/>
                  </a:lnTo>
                  <a:lnTo>
                    <a:pt x="0" y="0"/>
                  </a:lnTo>
                  <a:close/>
                </a:path>
              </a:pathLst>
            </a:custGeom>
            <a:ln w="9144"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Rectangle 43">
              <a:extLst>
                <a:ext uri="{FF2B5EF4-FFF2-40B4-BE49-F238E27FC236}">
                  <a16:creationId xmlns:a16="http://schemas.microsoft.com/office/drawing/2014/main" id="{5ACFC177-54A3-4634-B1F0-C95763148104}"/>
                </a:ext>
              </a:extLst>
            </p:cNvPr>
            <p:cNvSpPr/>
            <p:nvPr/>
          </p:nvSpPr>
          <p:spPr>
            <a:xfrm>
              <a:off x="4941773" y="2705862"/>
              <a:ext cx="970489" cy="226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Zookeeper</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Shape 1106">
              <a:extLst>
                <a:ext uri="{FF2B5EF4-FFF2-40B4-BE49-F238E27FC236}">
                  <a16:creationId xmlns:a16="http://schemas.microsoft.com/office/drawing/2014/main" id="{4BECF740-DFBD-45E0-B78A-0DA0EB3556C5}"/>
                </a:ext>
              </a:extLst>
            </p:cNvPr>
            <p:cNvSpPr/>
            <p:nvPr/>
          </p:nvSpPr>
          <p:spPr>
            <a:xfrm>
              <a:off x="2999690" y="2173986"/>
              <a:ext cx="778129" cy="1113282"/>
            </a:xfrm>
            <a:custGeom>
              <a:avLst/>
              <a:gdLst/>
              <a:ahLst/>
              <a:cxnLst/>
              <a:rect l="0" t="0" r="0" b="0"/>
              <a:pathLst>
                <a:path w="778129" h="1113282">
                  <a:moveTo>
                    <a:pt x="0" y="0"/>
                  </a:moveTo>
                  <a:lnTo>
                    <a:pt x="101727" y="47244"/>
                  </a:lnTo>
                  <a:cubicBezTo>
                    <a:pt x="108204" y="50292"/>
                    <a:pt x="110998" y="58039"/>
                    <a:pt x="107950" y="64516"/>
                  </a:cubicBezTo>
                  <a:cubicBezTo>
                    <a:pt x="104902" y="70993"/>
                    <a:pt x="97282" y="73787"/>
                    <a:pt x="90805" y="70739"/>
                  </a:cubicBezTo>
                  <a:lnTo>
                    <a:pt x="52534" y="52943"/>
                  </a:lnTo>
                  <a:lnTo>
                    <a:pt x="774065" y="1091184"/>
                  </a:lnTo>
                  <a:cubicBezTo>
                    <a:pt x="778129" y="1097153"/>
                    <a:pt x="776732" y="1105154"/>
                    <a:pt x="770763" y="1109218"/>
                  </a:cubicBezTo>
                  <a:cubicBezTo>
                    <a:pt x="764921" y="1113282"/>
                    <a:pt x="756793" y="1111885"/>
                    <a:pt x="752729" y="1106043"/>
                  </a:cubicBezTo>
                  <a:lnTo>
                    <a:pt x="31353" y="67903"/>
                  </a:lnTo>
                  <a:lnTo>
                    <a:pt x="34671" y="109728"/>
                  </a:lnTo>
                  <a:cubicBezTo>
                    <a:pt x="35179" y="116840"/>
                    <a:pt x="29972" y="123063"/>
                    <a:pt x="22733" y="123698"/>
                  </a:cubicBezTo>
                  <a:cubicBezTo>
                    <a:pt x="15621" y="124206"/>
                    <a:pt x="9398" y="118872"/>
                    <a:pt x="8890" y="111760"/>
                  </a:cubicBezTo>
                  <a:lnTo>
                    <a:pt x="0" y="0"/>
                  </a:ln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46" name="Shape 1107">
              <a:extLst>
                <a:ext uri="{FF2B5EF4-FFF2-40B4-BE49-F238E27FC236}">
                  <a16:creationId xmlns:a16="http://schemas.microsoft.com/office/drawing/2014/main" id="{3E1AFA50-596B-46D6-B8D4-DFAA869386E1}"/>
                </a:ext>
              </a:extLst>
            </p:cNvPr>
            <p:cNvSpPr/>
            <p:nvPr/>
          </p:nvSpPr>
          <p:spPr>
            <a:xfrm>
              <a:off x="3748481" y="2173986"/>
              <a:ext cx="798576" cy="1113282"/>
            </a:xfrm>
            <a:custGeom>
              <a:avLst/>
              <a:gdLst/>
              <a:ahLst/>
              <a:cxnLst/>
              <a:rect l="0" t="0" r="0" b="0"/>
              <a:pathLst>
                <a:path w="798576" h="1113282">
                  <a:moveTo>
                    <a:pt x="798576" y="0"/>
                  </a:moveTo>
                  <a:lnTo>
                    <a:pt x="788416" y="111633"/>
                  </a:lnTo>
                  <a:cubicBezTo>
                    <a:pt x="787654" y="118745"/>
                    <a:pt x="781431" y="124079"/>
                    <a:pt x="774319" y="123444"/>
                  </a:cubicBezTo>
                  <a:cubicBezTo>
                    <a:pt x="767207" y="122682"/>
                    <a:pt x="761873" y="116459"/>
                    <a:pt x="762508" y="109347"/>
                  </a:cubicBezTo>
                  <a:lnTo>
                    <a:pt x="766356" y="67552"/>
                  </a:lnTo>
                  <a:lnTo>
                    <a:pt x="25273" y="1106170"/>
                  </a:lnTo>
                  <a:cubicBezTo>
                    <a:pt x="21082" y="1112012"/>
                    <a:pt x="13081" y="1113282"/>
                    <a:pt x="7239" y="1109218"/>
                  </a:cubicBezTo>
                  <a:cubicBezTo>
                    <a:pt x="1397" y="1105027"/>
                    <a:pt x="0" y="1096899"/>
                    <a:pt x="4191" y="1091057"/>
                  </a:cubicBezTo>
                  <a:lnTo>
                    <a:pt x="745358" y="52321"/>
                  </a:lnTo>
                  <a:lnTo>
                    <a:pt x="707009" y="69596"/>
                  </a:lnTo>
                  <a:cubicBezTo>
                    <a:pt x="700405" y="72517"/>
                    <a:pt x="692785" y="69596"/>
                    <a:pt x="689864" y="63119"/>
                  </a:cubicBezTo>
                  <a:cubicBezTo>
                    <a:pt x="686943" y="56642"/>
                    <a:pt x="689737" y="48895"/>
                    <a:pt x="696341" y="45974"/>
                  </a:cubicBezTo>
                  <a:lnTo>
                    <a:pt x="798576" y="0"/>
                  </a:ln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47" name="Shape 1108">
              <a:extLst>
                <a:ext uri="{FF2B5EF4-FFF2-40B4-BE49-F238E27FC236}">
                  <a16:creationId xmlns:a16="http://schemas.microsoft.com/office/drawing/2014/main" id="{E741CC13-57F8-4C07-BCE7-25007A3A1179}"/>
                </a:ext>
              </a:extLst>
            </p:cNvPr>
            <p:cNvSpPr/>
            <p:nvPr/>
          </p:nvSpPr>
          <p:spPr>
            <a:xfrm>
              <a:off x="6094934" y="2173986"/>
              <a:ext cx="732536" cy="1115441"/>
            </a:xfrm>
            <a:custGeom>
              <a:avLst/>
              <a:gdLst/>
              <a:ahLst/>
              <a:cxnLst/>
              <a:rect l="0" t="0" r="0" b="0"/>
              <a:pathLst>
                <a:path w="732536" h="1115441">
                  <a:moveTo>
                    <a:pt x="0" y="0"/>
                  </a:moveTo>
                  <a:lnTo>
                    <a:pt x="100203" y="50292"/>
                  </a:lnTo>
                  <a:cubicBezTo>
                    <a:pt x="106680" y="53467"/>
                    <a:pt x="109220" y="61214"/>
                    <a:pt x="106045" y="67691"/>
                  </a:cubicBezTo>
                  <a:cubicBezTo>
                    <a:pt x="102870" y="74041"/>
                    <a:pt x="94996" y="76581"/>
                    <a:pt x="88646" y="73406"/>
                  </a:cubicBezTo>
                  <a:lnTo>
                    <a:pt x="51094" y="54541"/>
                  </a:lnTo>
                  <a:lnTo>
                    <a:pt x="728599" y="1093724"/>
                  </a:lnTo>
                  <a:cubicBezTo>
                    <a:pt x="732536" y="1099693"/>
                    <a:pt x="730758" y="1107694"/>
                    <a:pt x="724789" y="1111631"/>
                  </a:cubicBezTo>
                  <a:cubicBezTo>
                    <a:pt x="718820" y="1115441"/>
                    <a:pt x="710819" y="1113790"/>
                    <a:pt x="706882" y="1107821"/>
                  </a:cubicBezTo>
                  <a:lnTo>
                    <a:pt x="29287" y="68621"/>
                  </a:lnTo>
                  <a:lnTo>
                    <a:pt x="31369" y="110744"/>
                  </a:lnTo>
                  <a:cubicBezTo>
                    <a:pt x="31750" y="117856"/>
                    <a:pt x="26289" y="123952"/>
                    <a:pt x="19177" y="124333"/>
                  </a:cubicBezTo>
                  <a:cubicBezTo>
                    <a:pt x="11938" y="124587"/>
                    <a:pt x="5842" y="119126"/>
                    <a:pt x="5588" y="112014"/>
                  </a:cubicBezTo>
                  <a:lnTo>
                    <a:pt x="0" y="0"/>
                  </a:ln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48" name="Shape 1109">
              <a:extLst>
                <a:ext uri="{FF2B5EF4-FFF2-40B4-BE49-F238E27FC236}">
                  <a16:creationId xmlns:a16="http://schemas.microsoft.com/office/drawing/2014/main" id="{5CF17E16-ABC4-4D38-A953-C1F84BAFAF4E}"/>
                </a:ext>
              </a:extLst>
            </p:cNvPr>
            <p:cNvSpPr/>
            <p:nvPr/>
          </p:nvSpPr>
          <p:spPr>
            <a:xfrm>
              <a:off x="6798133" y="2173986"/>
              <a:ext cx="844169" cy="1115441"/>
            </a:xfrm>
            <a:custGeom>
              <a:avLst/>
              <a:gdLst/>
              <a:ahLst/>
              <a:cxnLst/>
              <a:rect l="0" t="0" r="0" b="0"/>
              <a:pathLst>
                <a:path w="844169" h="1115441">
                  <a:moveTo>
                    <a:pt x="844169" y="0"/>
                  </a:moveTo>
                  <a:lnTo>
                    <a:pt x="830961" y="111379"/>
                  </a:lnTo>
                  <a:cubicBezTo>
                    <a:pt x="830199" y="118491"/>
                    <a:pt x="823722" y="123571"/>
                    <a:pt x="816610" y="122682"/>
                  </a:cubicBezTo>
                  <a:cubicBezTo>
                    <a:pt x="809498" y="121920"/>
                    <a:pt x="804418" y="115443"/>
                    <a:pt x="805307" y="108331"/>
                  </a:cubicBezTo>
                  <a:lnTo>
                    <a:pt x="810225" y="66618"/>
                  </a:lnTo>
                  <a:lnTo>
                    <a:pt x="24892" y="1108583"/>
                  </a:lnTo>
                  <a:cubicBezTo>
                    <a:pt x="20701" y="1114298"/>
                    <a:pt x="12573" y="1115441"/>
                    <a:pt x="6858" y="1111123"/>
                  </a:cubicBezTo>
                  <a:cubicBezTo>
                    <a:pt x="1143" y="1106805"/>
                    <a:pt x="0" y="1098677"/>
                    <a:pt x="4318" y="1092962"/>
                  </a:cubicBezTo>
                  <a:lnTo>
                    <a:pt x="789619" y="50876"/>
                  </a:lnTo>
                  <a:lnTo>
                    <a:pt x="750697" y="67183"/>
                  </a:lnTo>
                  <a:cubicBezTo>
                    <a:pt x="744093" y="69977"/>
                    <a:pt x="736600" y="66929"/>
                    <a:pt x="733806" y="60325"/>
                  </a:cubicBezTo>
                  <a:cubicBezTo>
                    <a:pt x="731012" y="53721"/>
                    <a:pt x="734060" y="46101"/>
                    <a:pt x="740664" y="43307"/>
                  </a:cubicBezTo>
                  <a:lnTo>
                    <a:pt x="844169" y="0"/>
                  </a:ln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49" name="Shape 1110">
              <a:extLst>
                <a:ext uri="{FF2B5EF4-FFF2-40B4-BE49-F238E27FC236}">
                  <a16:creationId xmlns:a16="http://schemas.microsoft.com/office/drawing/2014/main" id="{1F8E28EF-2909-43B6-95AA-8D10FAE22263}"/>
                </a:ext>
              </a:extLst>
            </p:cNvPr>
            <p:cNvSpPr/>
            <p:nvPr/>
          </p:nvSpPr>
          <p:spPr>
            <a:xfrm>
              <a:off x="2999690" y="583375"/>
              <a:ext cx="778002" cy="1019111"/>
            </a:xfrm>
            <a:custGeom>
              <a:avLst/>
              <a:gdLst/>
              <a:ahLst/>
              <a:cxnLst/>
              <a:rect l="0" t="0" r="0" b="0"/>
              <a:pathLst>
                <a:path w="778002" h="1019111">
                  <a:moveTo>
                    <a:pt x="761666" y="429"/>
                  </a:moveTo>
                  <a:cubicBezTo>
                    <a:pt x="764953" y="0"/>
                    <a:pt x="768413" y="825"/>
                    <a:pt x="771271" y="2984"/>
                  </a:cubicBezTo>
                  <a:cubicBezTo>
                    <a:pt x="776986" y="7303"/>
                    <a:pt x="778002" y="15430"/>
                    <a:pt x="773684" y="21146"/>
                  </a:cubicBezTo>
                  <a:lnTo>
                    <a:pt x="54784" y="968326"/>
                  </a:lnTo>
                  <a:lnTo>
                    <a:pt x="93599" y="952183"/>
                  </a:lnTo>
                  <a:cubicBezTo>
                    <a:pt x="100203" y="949389"/>
                    <a:pt x="107823" y="952564"/>
                    <a:pt x="110617" y="959167"/>
                  </a:cubicBezTo>
                  <a:cubicBezTo>
                    <a:pt x="113284" y="965772"/>
                    <a:pt x="110236" y="973391"/>
                    <a:pt x="103632" y="976059"/>
                  </a:cubicBezTo>
                  <a:lnTo>
                    <a:pt x="0" y="1019111"/>
                  </a:lnTo>
                  <a:lnTo>
                    <a:pt x="13462" y="907733"/>
                  </a:lnTo>
                  <a:cubicBezTo>
                    <a:pt x="14351" y="900621"/>
                    <a:pt x="20828" y="895667"/>
                    <a:pt x="27940" y="896429"/>
                  </a:cubicBezTo>
                  <a:cubicBezTo>
                    <a:pt x="35052" y="897319"/>
                    <a:pt x="40132" y="903796"/>
                    <a:pt x="39243" y="910908"/>
                  </a:cubicBezTo>
                  <a:lnTo>
                    <a:pt x="34133" y="952679"/>
                  </a:lnTo>
                  <a:lnTo>
                    <a:pt x="753110" y="5397"/>
                  </a:lnTo>
                  <a:cubicBezTo>
                    <a:pt x="755269" y="2540"/>
                    <a:pt x="758380" y="857"/>
                    <a:pt x="761666" y="429"/>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0" name="Shape 1111">
              <a:extLst>
                <a:ext uri="{FF2B5EF4-FFF2-40B4-BE49-F238E27FC236}">
                  <a16:creationId xmlns:a16="http://schemas.microsoft.com/office/drawing/2014/main" id="{0868C8BE-D6A7-4C68-AC2A-B58BC85BA1C7}"/>
                </a:ext>
              </a:extLst>
            </p:cNvPr>
            <p:cNvSpPr/>
            <p:nvPr/>
          </p:nvSpPr>
          <p:spPr>
            <a:xfrm>
              <a:off x="3748609" y="583406"/>
              <a:ext cx="798449" cy="1019080"/>
            </a:xfrm>
            <a:custGeom>
              <a:avLst/>
              <a:gdLst/>
              <a:ahLst/>
              <a:cxnLst/>
              <a:rect l="0" t="0" r="0" b="0"/>
              <a:pathLst>
                <a:path w="798449" h="1019080">
                  <a:moveTo>
                    <a:pt x="16208" y="397"/>
                  </a:moveTo>
                  <a:cubicBezTo>
                    <a:pt x="19494" y="794"/>
                    <a:pt x="22606" y="2445"/>
                    <a:pt x="24765" y="5239"/>
                  </a:cubicBezTo>
                  <a:lnTo>
                    <a:pt x="763462" y="953160"/>
                  </a:lnTo>
                  <a:lnTo>
                    <a:pt x="757809" y="911384"/>
                  </a:lnTo>
                  <a:cubicBezTo>
                    <a:pt x="756920" y="904272"/>
                    <a:pt x="761873" y="897795"/>
                    <a:pt x="768985" y="896779"/>
                  </a:cubicBezTo>
                  <a:cubicBezTo>
                    <a:pt x="776097" y="895890"/>
                    <a:pt x="782574" y="900843"/>
                    <a:pt x="783463" y="907955"/>
                  </a:cubicBezTo>
                  <a:lnTo>
                    <a:pt x="798449" y="1019080"/>
                  </a:lnTo>
                  <a:lnTo>
                    <a:pt x="694309" y="977424"/>
                  </a:lnTo>
                  <a:cubicBezTo>
                    <a:pt x="687705" y="974757"/>
                    <a:pt x="684530" y="967264"/>
                    <a:pt x="687070" y="960533"/>
                  </a:cubicBezTo>
                  <a:cubicBezTo>
                    <a:pt x="689737" y="953929"/>
                    <a:pt x="697357" y="950754"/>
                    <a:pt x="703961" y="953294"/>
                  </a:cubicBezTo>
                  <a:lnTo>
                    <a:pt x="743112" y="969002"/>
                  </a:lnTo>
                  <a:lnTo>
                    <a:pt x="4445" y="21241"/>
                  </a:lnTo>
                  <a:cubicBezTo>
                    <a:pt x="0" y="15526"/>
                    <a:pt x="1016" y="7398"/>
                    <a:pt x="6604" y="3080"/>
                  </a:cubicBezTo>
                  <a:cubicBezTo>
                    <a:pt x="9461" y="857"/>
                    <a:pt x="12922" y="0"/>
                    <a:pt x="16208" y="397"/>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1" name="Shape 1112">
              <a:extLst>
                <a:ext uri="{FF2B5EF4-FFF2-40B4-BE49-F238E27FC236}">
                  <a16:creationId xmlns:a16="http://schemas.microsoft.com/office/drawing/2014/main" id="{158A3E5E-6A16-4D68-B53D-6D8F6C0ECC1A}"/>
                </a:ext>
              </a:extLst>
            </p:cNvPr>
            <p:cNvSpPr/>
            <p:nvPr/>
          </p:nvSpPr>
          <p:spPr>
            <a:xfrm>
              <a:off x="6094934" y="583279"/>
              <a:ext cx="718693" cy="1019207"/>
            </a:xfrm>
            <a:custGeom>
              <a:avLst/>
              <a:gdLst/>
              <a:ahLst/>
              <a:cxnLst/>
              <a:rect l="0" t="0" r="0" b="0"/>
              <a:pathLst>
                <a:path w="718693" h="1019207">
                  <a:moveTo>
                    <a:pt x="701770" y="588"/>
                  </a:moveTo>
                  <a:cubicBezTo>
                    <a:pt x="705041" y="0"/>
                    <a:pt x="708534" y="667"/>
                    <a:pt x="711454" y="2699"/>
                  </a:cubicBezTo>
                  <a:cubicBezTo>
                    <a:pt x="717296" y="6890"/>
                    <a:pt x="718693" y="14891"/>
                    <a:pt x="714629" y="20733"/>
                  </a:cubicBezTo>
                  <a:lnTo>
                    <a:pt x="52721" y="966403"/>
                  </a:lnTo>
                  <a:lnTo>
                    <a:pt x="91059" y="948722"/>
                  </a:lnTo>
                  <a:cubicBezTo>
                    <a:pt x="97536" y="945674"/>
                    <a:pt x="105156" y="948595"/>
                    <a:pt x="108204" y="955072"/>
                  </a:cubicBezTo>
                  <a:cubicBezTo>
                    <a:pt x="111125" y="961549"/>
                    <a:pt x="108331" y="969296"/>
                    <a:pt x="101854" y="972217"/>
                  </a:cubicBezTo>
                  <a:lnTo>
                    <a:pt x="0" y="1019207"/>
                  </a:lnTo>
                  <a:lnTo>
                    <a:pt x="9271" y="907447"/>
                  </a:lnTo>
                  <a:cubicBezTo>
                    <a:pt x="9779" y="900335"/>
                    <a:pt x="16129" y="895001"/>
                    <a:pt x="23241" y="895636"/>
                  </a:cubicBezTo>
                  <a:cubicBezTo>
                    <a:pt x="30353" y="896144"/>
                    <a:pt x="35687" y="902367"/>
                    <a:pt x="35052" y="909606"/>
                  </a:cubicBezTo>
                  <a:lnTo>
                    <a:pt x="31552" y="951493"/>
                  </a:lnTo>
                  <a:lnTo>
                    <a:pt x="693420" y="6001"/>
                  </a:lnTo>
                  <a:cubicBezTo>
                    <a:pt x="695452" y="3016"/>
                    <a:pt x="698500" y="1175"/>
                    <a:pt x="701770" y="588"/>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2" name="Shape 1113">
              <a:extLst>
                <a:ext uri="{FF2B5EF4-FFF2-40B4-BE49-F238E27FC236}">
                  <a16:creationId xmlns:a16="http://schemas.microsoft.com/office/drawing/2014/main" id="{0A6D92B1-7C56-4F11-B68A-F98E1DD5A4FC}"/>
                </a:ext>
              </a:extLst>
            </p:cNvPr>
            <p:cNvSpPr/>
            <p:nvPr/>
          </p:nvSpPr>
          <p:spPr>
            <a:xfrm>
              <a:off x="6784543" y="583470"/>
              <a:ext cx="857758" cy="1019016"/>
            </a:xfrm>
            <a:custGeom>
              <a:avLst/>
              <a:gdLst/>
              <a:ahLst/>
              <a:cxnLst/>
              <a:rect l="0" t="0" r="0" b="0"/>
              <a:pathLst>
                <a:path w="857758" h="1019016">
                  <a:moveTo>
                    <a:pt x="15621" y="270"/>
                  </a:moveTo>
                  <a:cubicBezTo>
                    <a:pt x="18923" y="540"/>
                    <a:pt x="22098" y="2064"/>
                    <a:pt x="24384" y="4794"/>
                  </a:cubicBezTo>
                  <a:lnTo>
                    <a:pt x="820437" y="954310"/>
                  </a:lnTo>
                  <a:lnTo>
                    <a:pt x="813308" y="912845"/>
                  </a:lnTo>
                  <a:cubicBezTo>
                    <a:pt x="812165" y="905733"/>
                    <a:pt x="816864" y="899128"/>
                    <a:pt x="823849" y="897858"/>
                  </a:cubicBezTo>
                  <a:cubicBezTo>
                    <a:pt x="830961" y="896715"/>
                    <a:pt x="837692" y="901414"/>
                    <a:pt x="838835" y="908399"/>
                  </a:cubicBezTo>
                  <a:lnTo>
                    <a:pt x="857758" y="1019016"/>
                  </a:lnTo>
                  <a:lnTo>
                    <a:pt x="752221" y="981043"/>
                  </a:lnTo>
                  <a:cubicBezTo>
                    <a:pt x="745490" y="978630"/>
                    <a:pt x="741934" y="971264"/>
                    <a:pt x="744347" y="964533"/>
                  </a:cubicBezTo>
                  <a:cubicBezTo>
                    <a:pt x="746760" y="957802"/>
                    <a:pt x="754253" y="954246"/>
                    <a:pt x="760984" y="956659"/>
                  </a:cubicBezTo>
                  <a:lnTo>
                    <a:pt x="800443" y="970857"/>
                  </a:lnTo>
                  <a:lnTo>
                    <a:pt x="4572" y="21558"/>
                  </a:lnTo>
                  <a:cubicBezTo>
                    <a:pt x="0" y="15970"/>
                    <a:pt x="635" y="7842"/>
                    <a:pt x="6096" y="3270"/>
                  </a:cubicBezTo>
                  <a:cubicBezTo>
                    <a:pt x="8890" y="984"/>
                    <a:pt x="12319" y="0"/>
                    <a:pt x="15621" y="270"/>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3" name="Shape 1114">
              <a:extLst>
                <a:ext uri="{FF2B5EF4-FFF2-40B4-BE49-F238E27FC236}">
                  <a16:creationId xmlns:a16="http://schemas.microsoft.com/office/drawing/2014/main" id="{A1DB4240-57CA-4B75-BEA0-D1A798CED75E}"/>
                </a:ext>
              </a:extLst>
            </p:cNvPr>
            <p:cNvSpPr/>
            <p:nvPr/>
          </p:nvSpPr>
          <p:spPr>
            <a:xfrm>
              <a:off x="4548073" y="583375"/>
              <a:ext cx="2265934" cy="1031939"/>
            </a:xfrm>
            <a:custGeom>
              <a:avLst/>
              <a:gdLst/>
              <a:ahLst/>
              <a:cxnLst/>
              <a:rect l="0" t="0" r="0" b="0"/>
              <a:pathLst>
                <a:path w="2265934" h="1031939">
                  <a:moveTo>
                    <a:pt x="2255838" y="1175"/>
                  </a:moveTo>
                  <a:cubicBezTo>
                    <a:pt x="2258918" y="2349"/>
                    <a:pt x="2261553" y="4699"/>
                    <a:pt x="2263014" y="7938"/>
                  </a:cubicBezTo>
                  <a:cubicBezTo>
                    <a:pt x="2265934" y="14541"/>
                    <a:pt x="2263014" y="22161"/>
                    <a:pt x="2256536" y="25083"/>
                  </a:cubicBezTo>
                  <a:lnTo>
                    <a:pt x="72590" y="1000899"/>
                  </a:lnTo>
                  <a:lnTo>
                    <a:pt x="114300" y="1005396"/>
                  </a:lnTo>
                  <a:cubicBezTo>
                    <a:pt x="121412" y="1006158"/>
                    <a:pt x="126492" y="1012634"/>
                    <a:pt x="125730" y="1019747"/>
                  </a:cubicBezTo>
                  <a:cubicBezTo>
                    <a:pt x="124968" y="1026859"/>
                    <a:pt x="118618" y="1031939"/>
                    <a:pt x="111506" y="1031177"/>
                  </a:cubicBezTo>
                  <a:lnTo>
                    <a:pt x="0" y="1019111"/>
                  </a:lnTo>
                  <a:lnTo>
                    <a:pt x="65405" y="927926"/>
                  </a:lnTo>
                  <a:cubicBezTo>
                    <a:pt x="69596" y="922210"/>
                    <a:pt x="77597" y="920814"/>
                    <a:pt x="83439" y="925004"/>
                  </a:cubicBezTo>
                  <a:cubicBezTo>
                    <a:pt x="89281" y="929196"/>
                    <a:pt x="90551" y="937197"/>
                    <a:pt x="86360" y="943039"/>
                  </a:cubicBezTo>
                  <a:lnTo>
                    <a:pt x="61830" y="977250"/>
                  </a:lnTo>
                  <a:lnTo>
                    <a:pt x="2245995" y="1460"/>
                  </a:lnTo>
                  <a:cubicBezTo>
                    <a:pt x="2249234" y="0"/>
                    <a:pt x="2252758" y="0"/>
                    <a:pt x="2255838" y="1175"/>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4" name="Shape 1115">
              <a:extLst>
                <a:ext uri="{FF2B5EF4-FFF2-40B4-BE49-F238E27FC236}">
                  <a16:creationId xmlns:a16="http://schemas.microsoft.com/office/drawing/2014/main" id="{2EFB6A8F-D7D8-4FF9-A560-977568954537}"/>
                </a:ext>
              </a:extLst>
            </p:cNvPr>
            <p:cNvSpPr/>
            <p:nvPr/>
          </p:nvSpPr>
          <p:spPr>
            <a:xfrm>
              <a:off x="2999690" y="582295"/>
              <a:ext cx="3812921" cy="1051941"/>
            </a:xfrm>
            <a:custGeom>
              <a:avLst/>
              <a:gdLst/>
              <a:ahLst/>
              <a:cxnLst/>
              <a:rect l="0" t="0" r="0" b="0"/>
              <a:pathLst>
                <a:path w="3812921" h="1051941">
                  <a:moveTo>
                    <a:pt x="3795141" y="1778"/>
                  </a:moveTo>
                  <a:cubicBezTo>
                    <a:pt x="3802126" y="0"/>
                    <a:pt x="3809238" y="4064"/>
                    <a:pt x="3811016" y="11049"/>
                  </a:cubicBezTo>
                  <a:cubicBezTo>
                    <a:pt x="3812921" y="17907"/>
                    <a:pt x="3808730" y="25019"/>
                    <a:pt x="3801872" y="26924"/>
                  </a:cubicBezTo>
                  <a:lnTo>
                    <a:pt x="74460" y="1013876"/>
                  </a:lnTo>
                  <a:lnTo>
                    <a:pt x="114935" y="1025017"/>
                  </a:lnTo>
                  <a:cubicBezTo>
                    <a:pt x="121920" y="1026922"/>
                    <a:pt x="125984" y="1034034"/>
                    <a:pt x="124079" y="1041019"/>
                  </a:cubicBezTo>
                  <a:cubicBezTo>
                    <a:pt x="122174" y="1047877"/>
                    <a:pt x="114935" y="1051941"/>
                    <a:pt x="108077" y="1050036"/>
                  </a:cubicBezTo>
                  <a:lnTo>
                    <a:pt x="0" y="1020191"/>
                  </a:lnTo>
                  <a:lnTo>
                    <a:pt x="79121" y="940689"/>
                  </a:lnTo>
                  <a:cubicBezTo>
                    <a:pt x="84201" y="935609"/>
                    <a:pt x="92456" y="935609"/>
                    <a:pt x="97409" y="940689"/>
                  </a:cubicBezTo>
                  <a:cubicBezTo>
                    <a:pt x="102489" y="945769"/>
                    <a:pt x="102489" y="953897"/>
                    <a:pt x="97536" y="958977"/>
                  </a:cubicBezTo>
                  <a:lnTo>
                    <a:pt x="67668" y="988905"/>
                  </a:lnTo>
                  <a:lnTo>
                    <a:pt x="3795141" y="1778"/>
                  </a:ln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5" name="Shape 1116">
              <a:extLst>
                <a:ext uri="{FF2B5EF4-FFF2-40B4-BE49-F238E27FC236}">
                  <a16:creationId xmlns:a16="http://schemas.microsoft.com/office/drawing/2014/main" id="{A47F7DC6-D3CD-45B3-A412-9307F3510261}"/>
                </a:ext>
              </a:extLst>
            </p:cNvPr>
            <p:cNvSpPr/>
            <p:nvPr/>
          </p:nvSpPr>
          <p:spPr>
            <a:xfrm>
              <a:off x="3748481" y="583311"/>
              <a:ext cx="2345944" cy="1033526"/>
            </a:xfrm>
            <a:custGeom>
              <a:avLst/>
              <a:gdLst/>
              <a:ahLst/>
              <a:cxnLst/>
              <a:rect l="0" t="0" r="0" b="0"/>
              <a:pathLst>
                <a:path w="2345944" h="1033526">
                  <a:moveTo>
                    <a:pt x="9970" y="1302"/>
                  </a:moveTo>
                  <a:cubicBezTo>
                    <a:pt x="13049" y="63"/>
                    <a:pt x="16573" y="0"/>
                    <a:pt x="19812" y="1397"/>
                  </a:cubicBezTo>
                  <a:lnTo>
                    <a:pt x="2283458" y="978116"/>
                  </a:lnTo>
                  <a:lnTo>
                    <a:pt x="2258441" y="944245"/>
                  </a:lnTo>
                  <a:cubicBezTo>
                    <a:pt x="2254250" y="938530"/>
                    <a:pt x="2255393" y="930402"/>
                    <a:pt x="2261235" y="926084"/>
                  </a:cubicBezTo>
                  <a:cubicBezTo>
                    <a:pt x="2266950" y="921893"/>
                    <a:pt x="2275078" y="923163"/>
                    <a:pt x="2279269" y="928878"/>
                  </a:cubicBezTo>
                  <a:lnTo>
                    <a:pt x="2345944" y="1019175"/>
                  </a:lnTo>
                  <a:lnTo>
                    <a:pt x="2234565" y="1032637"/>
                  </a:lnTo>
                  <a:cubicBezTo>
                    <a:pt x="2227453" y="1033526"/>
                    <a:pt x="2220976" y="1028446"/>
                    <a:pt x="2220087" y="1021334"/>
                  </a:cubicBezTo>
                  <a:cubicBezTo>
                    <a:pt x="2219198" y="1014222"/>
                    <a:pt x="2224278" y="1007872"/>
                    <a:pt x="2231390" y="1006983"/>
                  </a:cubicBezTo>
                  <a:lnTo>
                    <a:pt x="2273292" y="1001864"/>
                  </a:lnTo>
                  <a:lnTo>
                    <a:pt x="9652" y="25273"/>
                  </a:lnTo>
                  <a:cubicBezTo>
                    <a:pt x="3048" y="22352"/>
                    <a:pt x="0" y="14732"/>
                    <a:pt x="2794" y="8255"/>
                  </a:cubicBezTo>
                  <a:cubicBezTo>
                    <a:pt x="4255" y="4953"/>
                    <a:pt x="6890" y="2540"/>
                    <a:pt x="9970" y="1302"/>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6" name="Shape 1117">
              <a:extLst>
                <a:ext uri="{FF2B5EF4-FFF2-40B4-BE49-F238E27FC236}">
                  <a16:creationId xmlns:a16="http://schemas.microsoft.com/office/drawing/2014/main" id="{3F3C6C24-42B2-4859-8677-37AD823A1A46}"/>
                </a:ext>
              </a:extLst>
            </p:cNvPr>
            <p:cNvSpPr/>
            <p:nvPr/>
          </p:nvSpPr>
          <p:spPr>
            <a:xfrm>
              <a:off x="3748862" y="582295"/>
              <a:ext cx="3892804" cy="1052449"/>
            </a:xfrm>
            <a:custGeom>
              <a:avLst/>
              <a:gdLst/>
              <a:ahLst/>
              <a:cxnLst/>
              <a:rect l="0" t="0" r="0" b="0"/>
              <a:pathLst>
                <a:path w="3892804" h="1052449">
                  <a:moveTo>
                    <a:pt x="17653" y="1778"/>
                  </a:moveTo>
                  <a:lnTo>
                    <a:pt x="3824724" y="989084"/>
                  </a:lnTo>
                  <a:lnTo>
                    <a:pt x="3794887" y="959485"/>
                  </a:lnTo>
                  <a:cubicBezTo>
                    <a:pt x="3789807" y="954532"/>
                    <a:pt x="3789807" y="946277"/>
                    <a:pt x="3794887" y="941197"/>
                  </a:cubicBezTo>
                  <a:cubicBezTo>
                    <a:pt x="3799840" y="936117"/>
                    <a:pt x="3808095" y="936117"/>
                    <a:pt x="3813176" y="941070"/>
                  </a:cubicBezTo>
                  <a:lnTo>
                    <a:pt x="3892804" y="1020191"/>
                  </a:lnTo>
                  <a:lnTo>
                    <a:pt x="3784854" y="1050544"/>
                  </a:lnTo>
                  <a:cubicBezTo>
                    <a:pt x="3777869" y="1052449"/>
                    <a:pt x="3770757" y="1048512"/>
                    <a:pt x="3768852" y="1041654"/>
                  </a:cubicBezTo>
                  <a:cubicBezTo>
                    <a:pt x="3766820" y="1034669"/>
                    <a:pt x="3770884" y="1027557"/>
                    <a:pt x="3777742" y="1025652"/>
                  </a:cubicBezTo>
                  <a:lnTo>
                    <a:pt x="3818280" y="1014239"/>
                  </a:lnTo>
                  <a:lnTo>
                    <a:pt x="11049" y="26924"/>
                  </a:lnTo>
                  <a:cubicBezTo>
                    <a:pt x="4191" y="25146"/>
                    <a:pt x="0" y="18034"/>
                    <a:pt x="1778" y="11049"/>
                  </a:cubicBezTo>
                  <a:cubicBezTo>
                    <a:pt x="3556" y="4191"/>
                    <a:pt x="10668" y="0"/>
                    <a:pt x="17653" y="1778"/>
                  </a:cubicBezTo>
                  <a:close/>
                </a:path>
              </a:pathLst>
            </a:custGeom>
            <a:ln w="0" cap="flat">
              <a:round/>
            </a:ln>
          </p:spPr>
          <p:style>
            <a:lnRef idx="0">
              <a:srgbClr val="000000">
                <a:alpha val="0"/>
              </a:srgbClr>
            </a:lnRef>
            <a:fillRef idx="1">
              <a:srgbClr val="29A7DE"/>
            </a:fillRef>
            <a:effectRef idx="0">
              <a:scrgbClr r="0" g="0" b="0"/>
            </a:effectRef>
            <a:fontRef idx="none"/>
          </p:style>
          <p:txBody>
            <a:bodyPr/>
            <a:lstStyle/>
            <a:p>
              <a:endParaRPr lang="en-US"/>
            </a:p>
          </p:txBody>
        </p:sp>
        <p:sp>
          <p:nvSpPr>
            <p:cNvPr id="57" name="Shape 1118">
              <a:extLst>
                <a:ext uri="{FF2B5EF4-FFF2-40B4-BE49-F238E27FC236}">
                  <a16:creationId xmlns:a16="http://schemas.microsoft.com/office/drawing/2014/main" id="{4547632C-25A2-4955-9355-4D81F845AB91}"/>
                </a:ext>
              </a:extLst>
            </p:cNvPr>
            <p:cNvSpPr/>
            <p:nvPr/>
          </p:nvSpPr>
          <p:spPr>
            <a:xfrm>
              <a:off x="5307026" y="3021330"/>
              <a:ext cx="883920" cy="540131"/>
            </a:xfrm>
            <a:custGeom>
              <a:avLst/>
              <a:gdLst/>
              <a:ahLst/>
              <a:cxnLst/>
              <a:rect l="0" t="0" r="0" b="0"/>
              <a:pathLst>
                <a:path w="883920" h="540131">
                  <a:moveTo>
                    <a:pt x="883920" y="540131"/>
                  </a:moveTo>
                  <a:lnTo>
                    <a:pt x="0" y="0"/>
                  </a:lnTo>
                </a:path>
              </a:pathLst>
            </a:custGeom>
            <a:ln w="25908" cap="rnd">
              <a:custDash>
                <a:ds d="612000" sp="816000"/>
              </a:custDash>
              <a:round/>
            </a:ln>
          </p:spPr>
          <p:style>
            <a:lnRef idx="1">
              <a:srgbClr val="FFD664"/>
            </a:lnRef>
            <a:fillRef idx="0">
              <a:srgbClr val="000000">
                <a:alpha val="0"/>
              </a:srgbClr>
            </a:fillRef>
            <a:effectRef idx="0">
              <a:scrgbClr r="0" g="0" b="0"/>
            </a:effectRef>
            <a:fontRef idx="none"/>
          </p:style>
          <p:txBody>
            <a:bodyPr/>
            <a:lstStyle/>
            <a:p>
              <a:endParaRPr lang="en-US"/>
            </a:p>
          </p:txBody>
        </p:sp>
        <p:sp>
          <p:nvSpPr>
            <p:cNvPr id="58" name="Shape 1119">
              <a:extLst>
                <a:ext uri="{FF2B5EF4-FFF2-40B4-BE49-F238E27FC236}">
                  <a16:creationId xmlns:a16="http://schemas.microsoft.com/office/drawing/2014/main" id="{1E2E9ACA-7E4B-4270-A3F4-69FA399DE407}"/>
                </a:ext>
              </a:extLst>
            </p:cNvPr>
            <p:cNvSpPr/>
            <p:nvPr/>
          </p:nvSpPr>
          <p:spPr>
            <a:xfrm>
              <a:off x="4385005" y="3021330"/>
              <a:ext cx="922528" cy="537972"/>
            </a:xfrm>
            <a:custGeom>
              <a:avLst/>
              <a:gdLst/>
              <a:ahLst/>
              <a:cxnLst/>
              <a:rect l="0" t="0" r="0" b="0"/>
              <a:pathLst>
                <a:path w="922528" h="537972">
                  <a:moveTo>
                    <a:pt x="922528" y="0"/>
                  </a:moveTo>
                  <a:lnTo>
                    <a:pt x="0" y="537972"/>
                  </a:lnTo>
                </a:path>
              </a:pathLst>
            </a:custGeom>
            <a:ln w="25908" cap="rnd">
              <a:custDash>
                <a:ds d="612000" sp="816000"/>
              </a:custDash>
              <a:round/>
            </a:ln>
          </p:spPr>
          <p:style>
            <a:lnRef idx="1">
              <a:srgbClr val="FFD664"/>
            </a:lnRef>
            <a:fillRef idx="0">
              <a:srgbClr val="000000">
                <a:alpha val="0"/>
              </a:srgbClr>
            </a:fillRef>
            <a:effectRef idx="0">
              <a:scrgbClr r="0" g="0" b="0"/>
            </a:effectRef>
            <a:fontRef idx="none"/>
          </p:style>
          <p:txBody>
            <a:bodyPr/>
            <a:lstStyle/>
            <a:p>
              <a:endParaRPr lang="en-US"/>
            </a:p>
          </p:txBody>
        </p:sp>
        <p:sp>
          <p:nvSpPr>
            <p:cNvPr id="59" name="Shape 1120">
              <a:extLst>
                <a:ext uri="{FF2B5EF4-FFF2-40B4-BE49-F238E27FC236}">
                  <a16:creationId xmlns:a16="http://schemas.microsoft.com/office/drawing/2014/main" id="{04454AA1-09F1-48B5-9440-9FFD80ED9060}"/>
                </a:ext>
              </a:extLst>
            </p:cNvPr>
            <p:cNvSpPr/>
            <p:nvPr/>
          </p:nvSpPr>
          <p:spPr>
            <a:xfrm>
              <a:off x="5307026" y="2173986"/>
              <a:ext cx="166243" cy="379095"/>
            </a:xfrm>
            <a:custGeom>
              <a:avLst/>
              <a:gdLst/>
              <a:ahLst/>
              <a:cxnLst/>
              <a:rect l="0" t="0" r="0" b="0"/>
              <a:pathLst>
                <a:path w="166243" h="379095">
                  <a:moveTo>
                    <a:pt x="166243" y="0"/>
                  </a:moveTo>
                  <a:lnTo>
                    <a:pt x="0" y="379095"/>
                  </a:lnTo>
                </a:path>
              </a:pathLst>
            </a:custGeom>
            <a:ln w="25908" cap="rnd">
              <a:round/>
            </a:ln>
          </p:spPr>
          <p:style>
            <a:lnRef idx="1">
              <a:srgbClr val="FFD664"/>
            </a:lnRef>
            <a:fillRef idx="0">
              <a:srgbClr val="000000">
                <a:alpha val="0"/>
              </a:srgbClr>
            </a:fillRef>
            <a:effectRef idx="0">
              <a:scrgbClr r="0" g="0" b="0"/>
            </a:effectRef>
            <a:fontRef idx="none"/>
          </p:style>
          <p:txBody>
            <a:bodyPr/>
            <a:lstStyle/>
            <a:p>
              <a:endParaRPr lang="en-US"/>
            </a:p>
          </p:txBody>
        </p:sp>
        <p:sp>
          <p:nvSpPr>
            <p:cNvPr id="60" name="Shape 1121">
              <a:extLst>
                <a:ext uri="{FF2B5EF4-FFF2-40B4-BE49-F238E27FC236}">
                  <a16:creationId xmlns:a16="http://schemas.microsoft.com/office/drawing/2014/main" id="{F0595CAC-FCE5-40C3-9806-33A0F99CC911}"/>
                </a:ext>
              </a:extLst>
            </p:cNvPr>
            <p:cNvSpPr/>
            <p:nvPr/>
          </p:nvSpPr>
          <p:spPr>
            <a:xfrm>
              <a:off x="5168341" y="2173986"/>
              <a:ext cx="138684" cy="379095"/>
            </a:xfrm>
            <a:custGeom>
              <a:avLst/>
              <a:gdLst/>
              <a:ahLst/>
              <a:cxnLst/>
              <a:rect l="0" t="0" r="0" b="0"/>
              <a:pathLst>
                <a:path w="138684" h="379095">
                  <a:moveTo>
                    <a:pt x="0" y="0"/>
                  </a:moveTo>
                  <a:lnTo>
                    <a:pt x="138684" y="379095"/>
                  </a:lnTo>
                </a:path>
              </a:pathLst>
            </a:custGeom>
            <a:ln w="25908" cap="rnd">
              <a:round/>
            </a:ln>
          </p:spPr>
          <p:style>
            <a:lnRef idx="1">
              <a:srgbClr val="FFD664"/>
            </a:lnRef>
            <a:fillRef idx="0">
              <a:srgbClr val="000000">
                <a:alpha val="0"/>
              </a:srgbClr>
            </a:fillRef>
            <a:effectRef idx="0">
              <a:scrgbClr r="0" g="0" b="0"/>
            </a:effectRef>
            <a:fontRef idx="none"/>
          </p:style>
          <p:txBody>
            <a:bodyPr/>
            <a:lstStyle/>
            <a:p>
              <a:endParaRPr lang="en-US"/>
            </a:p>
          </p:txBody>
        </p:sp>
        <p:sp>
          <p:nvSpPr>
            <p:cNvPr id="61" name="Rectangle 60">
              <a:extLst>
                <a:ext uri="{FF2B5EF4-FFF2-40B4-BE49-F238E27FC236}">
                  <a16:creationId xmlns:a16="http://schemas.microsoft.com/office/drawing/2014/main" id="{887C0981-9497-46BD-ABD1-1677CE10955A}"/>
                </a:ext>
              </a:extLst>
            </p:cNvPr>
            <p:cNvSpPr/>
            <p:nvPr/>
          </p:nvSpPr>
          <p:spPr>
            <a:xfrm>
              <a:off x="5064836" y="3246882"/>
              <a:ext cx="643750" cy="226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2A43"/>
                  </a:solidFill>
                  <a:effectLst/>
                  <a:latin typeface="Arial" panose="020B0604020202020204" pitchFamily="34" charset="0"/>
                  <a:ea typeface="Arial" panose="020B0604020202020204" pitchFamily="34" charset="0"/>
                  <a:cs typeface="Calibri" panose="020F0502020204030204" pitchFamily="34" charset="0"/>
                </a:rPr>
                <a:t>Offsets</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2" name="Shape 1123">
              <a:extLst>
                <a:ext uri="{FF2B5EF4-FFF2-40B4-BE49-F238E27FC236}">
                  <a16:creationId xmlns:a16="http://schemas.microsoft.com/office/drawing/2014/main" id="{DF67FE75-8B90-4041-AB2D-BAE594BB7E00}"/>
                </a:ext>
              </a:extLst>
            </p:cNvPr>
            <p:cNvSpPr/>
            <p:nvPr/>
          </p:nvSpPr>
          <p:spPr>
            <a:xfrm>
              <a:off x="2999690" y="2173986"/>
              <a:ext cx="142240" cy="1384427"/>
            </a:xfrm>
            <a:custGeom>
              <a:avLst/>
              <a:gdLst/>
              <a:ahLst/>
              <a:cxnLst/>
              <a:rect l="0" t="0" r="0" b="0"/>
              <a:pathLst>
                <a:path w="142240" h="1384427">
                  <a:moveTo>
                    <a:pt x="0" y="0"/>
                  </a:moveTo>
                  <a:lnTo>
                    <a:pt x="142240" y="1384427"/>
                  </a:lnTo>
                </a:path>
              </a:pathLst>
            </a:custGeom>
            <a:ln w="25908" cap="rnd">
              <a:custDash>
                <a:ds d="612000" sp="816000"/>
              </a:custDash>
              <a:round/>
            </a:ln>
          </p:spPr>
          <p:style>
            <a:lnRef idx="1">
              <a:srgbClr val="FFD664"/>
            </a:lnRef>
            <a:fillRef idx="0">
              <a:srgbClr val="000000">
                <a:alpha val="0"/>
              </a:srgbClr>
            </a:fillRef>
            <a:effectRef idx="0">
              <a:scrgbClr r="0" g="0" b="0"/>
            </a:effectRef>
            <a:fontRef idx="none"/>
          </p:style>
          <p:txBody>
            <a:bodyPr/>
            <a:lstStyle/>
            <a:p>
              <a:endParaRPr lang="en-US"/>
            </a:p>
          </p:txBody>
        </p:sp>
        <p:sp>
          <p:nvSpPr>
            <p:cNvPr id="63" name="Shape 1124">
              <a:extLst>
                <a:ext uri="{FF2B5EF4-FFF2-40B4-BE49-F238E27FC236}">
                  <a16:creationId xmlns:a16="http://schemas.microsoft.com/office/drawing/2014/main" id="{A539AF1F-DB4D-48F4-8E4E-42E96F507C43}"/>
                </a:ext>
              </a:extLst>
            </p:cNvPr>
            <p:cNvSpPr/>
            <p:nvPr/>
          </p:nvSpPr>
          <p:spPr>
            <a:xfrm>
              <a:off x="7433005" y="2173986"/>
              <a:ext cx="208407" cy="1386586"/>
            </a:xfrm>
            <a:custGeom>
              <a:avLst/>
              <a:gdLst/>
              <a:ahLst/>
              <a:cxnLst/>
              <a:rect l="0" t="0" r="0" b="0"/>
              <a:pathLst>
                <a:path w="208407" h="1386586">
                  <a:moveTo>
                    <a:pt x="208407" y="0"/>
                  </a:moveTo>
                  <a:lnTo>
                    <a:pt x="0" y="1386586"/>
                  </a:lnTo>
                </a:path>
              </a:pathLst>
            </a:custGeom>
            <a:ln w="25908" cap="rnd">
              <a:custDash>
                <a:ds d="612000" sp="816000"/>
              </a:custDash>
              <a:round/>
            </a:ln>
          </p:spPr>
          <p:style>
            <a:lnRef idx="1">
              <a:srgbClr val="FFD664"/>
            </a:lnRef>
            <a:fillRef idx="0">
              <a:srgbClr val="000000">
                <a:alpha val="0"/>
              </a:srgbClr>
            </a:fillRef>
            <a:effectRef idx="0">
              <a:scrgbClr r="0" g="0" b="0"/>
            </a:effectRef>
            <a:fontRef idx="none"/>
          </p:style>
          <p:txBody>
            <a:bodyPr/>
            <a:lstStyle/>
            <a:p>
              <a:endParaRPr lang="en-US"/>
            </a:p>
          </p:txBody>
        </p:sp>
      </p:grpSp>
      <p:sp>
        <p:nvSpPr>
          <p:cNvPr id="64" name="Title 63">
            <a:extLst>
              <a:ext uri="{FF2B5EF4-FFF2-40B4-BE49-F238E27FC236}">
                <a16:creationId xmlns:a16="http://schemas.microsoft.com/office/drawing/2014/main" id="{BBF8DD65-B06B-42A3-B9A3-C905A3D0E5E2}"/>
              </a:ext>
            </a:extLst>
          </p:cNvPr>
          <p:cNvSpPr>
            <a:spLocks noGrp="1"/>
          </p:cNvSpPr>
          <p:nvPr>
            <p:ph type="title"/>
          </p:nvPr>
        </p:nvSpPr>
        <p:spPr>
          <a:xfrm>
            <a:off x="838200" y="365126"/>
            <a:ext cx="10515600" cy="986860"/>
          </a:xfrm>
        </p:spPr>
        <p:txBody>
          <a:bodyPr/>
          <a:lstStyle/>
          <a:p>
            <a:r>
              <a:rPr lang="en-US" dirty="0"/>
              <a:t>Kafka Streaming</a:t>
            </a:r>
          </a:p>
        </p:txBody>
      </p:sp>
    </p:spTree>
    <p:extLst>
      <p:ext uri="{BB962C8B-B14F-4D97-AF65-F5344CB8AC3E}">
        <p14:creationId xmlns:p14="http://schemas.microsoft.com/office/powerpoint/2010/main" val="595173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BBF8DD65-B06B-42A3-B9A3-C905A3D0E5E2}"/>
              </a:ext>
            </a:extLst>
          </p:cNvPr>
          <p:cNvSpPr>
            <a:spLocks noGrp="1"/>
          </p:cNvSpPr>
          <p:nvPr>
            <p:ph type="title"/>
          </p:nvPr>
        </p:nvSpPr>
        <p:spPr>
          <a:xfrm>
            <a:off x="838200" y="365126"/>
            <a:ext cx="10515600" cy="986860"/>
          </a:xfrm>
        </p:spPr>
        <p:txBody>
          <a:bodyPr/>
          <a:lstStyle/>
          <a:p>
            <a:r>
              <a:rPr lang="en-US" dirty="0" err="1"/>
              <a:t>Flink</a:t>
            </a:r>
            <a:r>
              <a:rPr lang="en-US" dirty="0"/>
              <a:t> Streaming</a:t>
            </a:r>
          </a:p>
        </p:txBody>
      </p:sp>
      <p:pic>
        <p:nvPicPr>
          <p:cNvPr id="5122" name="Picture 2" descr="https://flink.apache.org/img/flink-home-graphic.png">
            <a:extLst>
              <a:ext uri="{FF2B5EF4-FFF2-40B4-BE49-F238E27FC236}">
                <a16:creationId xmlns:a16="http://schemas.microsoft.com/office/drawing/2014/main" id="{B6BD1A1A-8CF9-4BB5-AA7D-1E4387AF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73" y="1640708"/>
            <a:ext cx="10900064" cy="357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23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Storage and Retrieval</a:t>
            </a:r>
          </a:p>
        </p:txBody>
      </p:sp>
    </p:spTree>
    <p:extLst>
      <p:ext uri="{BB962C8B-B14F-4D97-AF65-F5344CB8AC3E}">
        <p14:creationId xmlns:p14="http://schemas.microsoft.com/office/powerpoint/2010/main" val="291152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Reliability</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p:txBody>
          <a:bodyPr/>
          <a:lstStyle/>
          <a:p>
            <a:r>
              <a:rPr lang="en-US" dirty="0"/>
              <a:t>Hardware Software Fault tolerance</a:t>
            </a:r>
          </a:p>
          <a:p>
            <a:pPr lvl="1"/>
            <a:r>
              <a:rPr lang="en-US" dirty="0"/>
              <a:t>Instead of having expensive redundant hardware, we allow a node to fail.</a:t>
            </a:r>
          </a:p>
          <a:p>
            <a:pPr lvl="1"/>
            <a:r>
              <a:rPr lang="en-US" dirty="0"/>
              <a:t>Many nodes can fail in the cluster, but they may fail at different time.</a:t>
            </a:r>
          </a:p>
          <a:p>
            <a:pPr lvl="1"/>
            <a:r>
              <a:rPr lang="en-US" dirty="0"/>
              <a:t>Be able to detect node failure either due to HW or SW problem and bring the node down.</a:t>
            </a:r>
          </a:p>
          <a:p>
            <a:r>
              <a:rPr lang="en-US" dirty="0"/>
              <a:t>Human Error tolerance</a:t>
            </a:r>
          </a:p>
          <a:p>
            <a:pPr lvl="1"/>
            <a:r>
              <a:rPr lang="en-US" dirty="0"/>
              <a:t>Minimize opportunities for human errors</a:t>
            </a:r>
          </a:p>
          <a:p>
            <a:pPr lvl="1"/>
            <a:r>
              <a:rPr lang="en-US" dirty="0"/>
              <a:t>Separate non-production and production environment.</a:t>
            </a:r>
          </a:p>
          <a:p>
            <a:pPr lvl="1"/>
            <a:r>
              <a:rPr lang="en-US" dirty="0"/>
              <a:t>Scale unit deployment and can roll back.</a:t>
            </a:r>
          </a:p>
          <a:p>
            <a:endParaRPr lang="en-US" dirty="0"/>
          </a:p>
          <a:p>
            <a:endParaRPr lang="en-US" dirty="0"/>
          </a:p>
        </p:txBody>
      </p:sp>
    </p:spTree>
    <p:extLst>
      <p:ext uri="{BB962C8B-B14F-4D97-AF65-F5344CB8AC3E}">
        <p14:creationId xmlns:p14="http://schemas.microsoft.com/office/powerpoint/2010/main" val="959124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Data Storage Common Sense</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a:xfrm>
            <a:off x="677334" y="1873871"/>
            <a:ext cx="8596668" cy="3880773"/>
          </a:xfrm>
        </p:spPr>
        <p:txBody>
          <a:bodyPr>
            <a:normAutofit/>
          </a:bodyPr>
          <a:lstStyle/>
          <a:p>
            <a:r>
              <a:rPr lang="en-US" i="1" dirty="0"/>
              <a:t>Sequential Write (Append) is much faster than random write.</a:t>
            </a:r>
          </a:p>
          <a:p>
            <a:r>
              <a:rPr lang="en-US" i="1" dirty="0"/>
              <a:t>Index will help read performance, but hurt write performance.</a:t>
            </a:r>
          </a:p>
          <a:p>
            <a:r>
              <a:rPr lang="en-US" dirty="0"/>
              <a:t>A bulk read (with data clustered together) is much faster than random I/O.</a:t>
            </a:r>
          </a:p>
          <a:p>
            <a:r>
              <a:rPr lang="en-US" dirty="0"/>
              <a:t>Join is evil forecloud architecture because you need to transfer data across the network.</a:t>
            </a:r>
          </a:p>
          <a:p>
            <a:endParaRPr lang="en-US" dirty="0"/>
          </a:p>
        </p:txBody>
      </p:sp>
    </p:spTree>
    <p:extLst>
      <p:ext uri="{BB962C8B-B14F-4D97-AF65-F5344CB8AC3E}">
        <p14:creationId xmlns:p14="http://schemas.microsoft.com/office/powerpoint/2010/main" val="81415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lstStyle/>
          <a:p>
            <a:r>
              <a:rPr lang="en-US" b="1" dirty="0"/>
              <a:t>Hash Indexes</a:t>
            </a:r>
            <a:endParaRPr lang="en-US" dirty="0"/>
          </a:p>
        </p:txBody>
      </p:sp>
      <p:grpSp>
        <p:nvGrpSpPr>
          <p:cNvPr id="6" name="Group 5">
            <a:extLst>
              <a:ext uri="{FF2B5EF4-FFF2-40B4-BE49-F238E27FC236}">
                <a16:creationId xmlns:a16="http://schemas.microsoft.com/office/drawing/2014/main" id="{1A2DAA7D-0A4F-4997-99FE-5DA475BA38CB}"/>
              </a:ext>
            </a:extLst>
          </p:cNvPr>
          <p:cNvGrpSpPr/>
          <p:nvPr/>
        </p:nvGrpSpPr>
        <p:grpSpPr>
          <a:xfrm>
            <a:off x="830115" y="1524000"/>
            <a:ext cx="7704285" cy="3763108"/>
            <a:chOff x="0" y="0"/>
            <a:chExt cx="4576905" cy="2302208"/>
          </a:xfrm>
        </p:grpSpPr>
        <p:sp>
          <p:nvSpPr>
            <p:cNvPr id="7" name="Shape 7950">
              <a:extLst>
                <a:ext uri="{FF2B5EF4-FFF2-40B4-BE49-F238E27FC236}">
                  <a16:creationId xmlns:a16="http://schemas.microsoft.com/office/drawing/2014/main" id="{FBE0A0B0-A706-4545-8E47-420092B4E52E}"/>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7952">
              <a:extLst>
                <a:ext uri="{FF2B5EF4-FFF2-40B4-BE49-F238E27FC236}">
                  <a16:creationId xmlns:a16="http://schemas.microsoft.com/office/drawing/2014/main" id="{0AC67ADF-D70F-4E15-A598-5F675ADC3F5C}"/>
                </a:ext>
              </a:extLst>
            </p:cNvPr>
            <p:cNvSpPr/>
            <p:nvPr/>
          </p:nvSpPr>
          <p:spPr>
            <a:xfrm>
              <a:off x="4576040" y="0"/>
              <a:ext cx="0" cy="2302208"/>
            </a:xfrm>
            <a:custGeom>
              <a:avLst/>
              <a:gdLst/>
              <a:ahLst/>
              <a:cxnLst/>
              <a:rect l="0" t="0" r="0" b="0"/>
              <a:pathLst>
                <a:path h="2302208">
                  <a:moveTo>
                    <a:pt x="0" y="230220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7954">
              <a:extLst>
                <a:ext uri="{FF2B5EF4-FFF2-40B4-BE49-F238E27FC236}">
                  <a16:creationId xmlns:a16="http://schemas.microsoft.com/office/drawing/2014/main" id="{F807F431-A2CB-46AF-B9E7-0452B6B121E0}"/>
                </a:ext>
              </a:extLst>
            </p:cNvPr>
            <p:cNvSpPr/>
            <p:nvPr/>
          </p:nvSpPr>
          <p:spPr>
            <a:xfrm>
              <a:off x="0" y="230134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7956">
              <a:extLst>
                <a:ext uri="{FF2B5EF4-FFF2-40B4-BE49-F238E27FC236}">
                  <a16:creationId xmlns:a16="http://schemas.microsoft.com/office/drawing/2014/main" id="{71A0EFB0-A9F2-4574-BE24-9011C60BC577}"/>
                </a:ext>
              </a:extLst>
            </p:cNvPr>
            <p:cNvSpPr/>
            <p:nvPr/>
          </p:nvSpPr>
          <p:spPr>
            <a:xfrm>
              <a:off x="865" y="0"/>
              <a:ext cx="0" cy="2302208"/>
            </a:xfrm>
            <a:custGeom>
              <a:avLst/>
              <a:gdLst/>
              <a:ahLst/>
              <a:cxnLst/>
              <a:rect l="0" t="0" r="0" b="0"/>
              <a:pathLst>
                <a:path h="2302208">
                  <a:moveTo>
                    <a:pt x="0" y="2302208"/>
                  </a:moveTo>
                  <a:lnTo>
                    <a:pt x="0" y="230213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6622C439-D8BB-42AC-B914-B6726628A4FE}"/>
                </a:ext>
              </a:extLst>
            </p:cNvPr>
            <p:cNvPicPr/>
            <p:nvPr/>
          </p:nvPicPr>
          <p:blipFill>
            <a:blip r:embed="rId3"/>
            <a:stretch>
              <a:fillRect/>
            </a:stretch>
          </p:blipFill>
          <p:spPr>
            <a:xfrm>
              <a:off x="93892" y="65953"/>
              <a:ext cx="4389120" cy="2161032"/>
            </a:xfrm>
            <a:prstGeom prst="rect">
              <a:avLst/>
            </a:prstGeom>
          </p:spPr>
        </p:pic>
      </p:grpSp>
    </p:spTree>
    <p:extLst>
      <p:ext uri="{BB962C8B-B14F-4D97-AF65-F5344CB8AC3E}">
        <p14:creationId xmlns:p14="http://schemas.microsoft.com/office/powerpoint/2010/main" val="327799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Compact Update Logs</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a:xfrm>
            <a:off x="677334" y="1873871"/>
            <a:ext cx="8596668" cy="3880773"/>
          </a:xfrm>
        </p:spPr>
        <p:txBody>
          <a:bodyPr>
            <a:normAutofit/>
          </a:bodyPr>
          <a:lstStyle/>
          <a:p>
            <a:r>
              <a:rPr lang="en-US" i="1" dirty="0"/>
              <a:t>Instead of modifying a record, write a new one.</a:t>
            </a:r>
          </a:p>
          <a:p>
            <a:r>
              <a:rPr lang="en-US" i="1" dirty="0"/>
              <a:t>Instead of deleting a record, establish a tombstone</a:t>
            </a:r>
          </a:p>
          <a:p>
            <a:r>
              <a:rPr lang="en-US" i="1" dirty="0"/>
              <a:t>Merge the latest version of the record to a new page and delete old pages.</a:t>
            </a:r>
          </a:p>
          <a:p>
            <a:r>
              <a:rPr lang="en-US" i="1" dirty="0"/>
              <a:t>The hash map are in memory, but when crash can be restored from active segment files on disk.</a:t>
            </a:r>
          </a:p>
          <a:p>
            <a:r>
              <a:rPr lang="en-US" i="1" dirty="0"/>
              <a:t>Checksum to avoid partially written records.</a:t>
            </a:r>
          </a:p>
          <a:p>
            <a:r>
              <a:rPr lang="en-US" i="1" dirty="0"/>
              <a:t>Concurrency model may be required.</a:t>
            </a:r>
            <a:endParaRPr lang="en-US" dirty="0"/>
          </a:p>
        </p:txBody>
      </p:sp>
    </p:spTree>
    <p:extLst>
      <p:ext uri="{BB962C8B-B14F-4D97-AF65-F5344CB8AC3E}">
        <p14:creationId xmlns:p14="http://schemas.microsoft.com/office/powerpoint/2010/main" val="821374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Compact and Merge</a:t>
            </a:r>
            <a:endParaRPr lang="en-US" dirty="0"/>
          </a:p>
        </p:txBody>
      </p:sp>
      <p:grpSp>
        <p:nvGrpSpPr>
          <p:cNvPr id="18" name="Group 17">
            <a:extLst>
              <a:ext uri="{FF2B5EF4-FFF2-40B4-BE49-F238E27FC236}">
                <a16:creationId xmlns:a16="http://schemas.microsoft.com/office/drawing/2014/main" id="{7E8D5AD5-F6D5-4E5D-A20E-F1C9A0C6F490}"/>
              </a:ext>
            </a:extLst>
          </p:cNvPr>
          <p:cNvGrpSpPr/>
          <p:nvPr/>
        </p:nvGrpSpPr>
        <p:grpSpPr>
          <a:xfrm>
            <a:off x="677334" y="1523999"/>
            <a:ext cx="7493651" cy="4454769"/>
            <a:chOff x="0" y="0"/>
            <a:chExt cx="4576905" cy="2392123"/>
          </a:xfrm>
        </p:grpSpPr>
        <p:sp>
          <p:nvSpPr>
            <p:cNvPr id="19" name="Shape 8048">
              <a:extLst>
                <a:ext uri="{FF2B5EF4-FFF2-40B4-BE49-F238E27FC236}">
                  <a16:creationId xmlns:a16="http://schemas.microsoft.com/office/drawing/2014/main" id="{65EFD0CC-2C03-4EEE-9C9E-AB85F6A141A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8050">
              <a:extLst>
                <a:ext uri="{FF2B5EF4-FFF2-40B4-BE49-F238E27FC236}">
                  <a16:creationId xmlns:a16="http://schemas.microsoft.com/office/drawing/2014/main" id="{D6CEF2B6-4C04-4FE6-84A6-5872883AE822}"/>
                </a:ext>
              </a:extLst>
            </p:cNvPr>
            <p:cNvSpPr/>
            <p:nvPr/>
          </p:nvSpPr>
          <p:spPr>
            <a:xfrm>
              <a:off x="4576040" y="0"/>
              <a:ext cx="0" cy="2392123"/>
            </a:xfrm>
            <a:custGeom>
              <a:avLst/>
              <a:gdLst/>
              <a:ahLst/>
              <a:cxnLst/>
              <a:rect l="0" t="0" r="0" b="0"/>
              <a:pathLst>
                <a:path h="2392123">
                  <a:moveTo>
                    <a:pt x="0" y="239212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8052">
              <a:extLst>
                <a:ext uri="{FF2B5EF4-FFF2-40B4-BE49-F238E27FC236}">
                  <a16:creationId xmlns:a16="http://schemas.microsoft.com/office/drawing/2014/main" id="{C5609CB9-11F9-4641-A58F-06ACCD4FAA6B}"/>
                </a:ext>
              </a:extLst>
            </p:cNvPr>
            <p:cNvSpPr/>
            <p:nvPr/>
          </p:nvSpPr>
          <p:spPr>
            <a:xfrm>
              <a:off x="0" y="239125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8054">
              <a:extLst>
                <a:ext uri="{FF2B5EF4-FFF2-40B4-BE49-F238E27FC236}">
                  <a16:creationId xmlns:a16="http://schemas.microsoft.com/office/drawing/2014/main" id="{1B2B1E36-210B-400E-9AA2-40FB883496E1}"/>
                </a:ext>
              </a:extLst>
            </p:cNvPr>
            <p:cNvSpPr/>
            <p:nvPr/>
          </p:nvSpPr>
          <p:spPr>
            <a:xfrm>
              <a:off x="865" y="0"/>
              <a:ext cx="0" cy="2392123"/>
            </a:xfrm>
            <a:custGeom>
              <a:avLst/>
              <a:gdLst/>
              <a:ahLst/>
              <a:cxnLst/>
              <a:rect l="0" t="0" r="0" b="0"/>
              <a:pathLst>
                <a:path h="2392123">
                  <a:moveTo>
                    <a:pt x="0" y="2392123"/>
                  </a:moveTo>
                  <a:lnTo>
                    <a:pt x="0" y="239205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EBAEFCB3-5C49-4A80-8303-06BC3F28308D}"/>
                </a:ext>
              </a:extLst>
            </p:cNvPr>
            <p:cNvPicPr/>
            <p:nvPr/>
          </p:nvPicPr>
          <p:blipFill>
            <a:blip r:embed="rId3"/>
            <a:stretch>
              <a:fillRect/>
            </a:stretch>
          </p:blipFill>
          <p:spPr>
            <a:xfrm>
              <a:off x="93892" y="65952"/>
              <a:ext cx="4389120" cy="2250948"/>
            </a:xfrm>
            <a:prstGeom prst="rect">
              <a:avLst/>
            </a:prstGeom>
          </p:spPr>
        </p:pic>
      </p:grpSp>
    </p:spTree>
    <p:extLst>
      <p:ext uri="{BB962C8B-B14F-4D97-AF65-F5344CB8AC3E}">
        <p14:creationId xmlns:p14="http://schemas.microsoft.com/office/powerpoint/2010/main" val="3239017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Sorted String Tables(SSTables)</a:t>
            </a:r>
            <a:endParaRPr lang="en-US" dirty="0"/>
          </a:p>
        </p:txBody>
      </p:sp>
      <p:grpSp>
        <p:nvGrpSpPr>
          <p:cNvPr id="9" name="Group 8">
            <a:extLst>
              <a:ext uri="{FF2B5EF4-FFF2-40B4-BE49-F238E27FC236}">
                <a16:creationId xmlns:a16="http://schemas.microsoft.com/office/drawing/2014/main" id="{0C45D9D2-3836-4540-AC84-CED311A40058}"/>
              </a:ext>
            </a:extLst>
          </p:cNvPr>
          <p:cNvGrpSpPr/>
          <p:nvPr/>
        </p:nvGrpSpPr>
        <p:grpSpPr>
          <a:xfrm>
            <a:off x="677334" y="1524000"/>
            <a:ext cx="7939128" cy="4618892"/>
            <a:chOff x="0" y="0"/>
            <a:chExt cx="4348305" cy="2886744"/>
          </a:xfrm>
        </p:grpSpPr>
        <p:sp>
          <p:nvSpPr>
            <p:cNvPr id="10" name="Shape 8152">
              <a:extLst>
                <a:ext uri="{FF2B5EF4-FFF2-40B4-BE49-F238E27FC236}">
                  <a16:creationId xmlns:a16="http://schemas.microsoft.com/office/drawing/2014/main" id="{82663D60-0EA3-42F1-8F79-07960EA70B1D}"/>
                </a:ext>
              </a:extLst>
            </p:cNvPr>
            <p:cNvSpPr/>
            <p:nvPr/>
          </p:nvSpPr>
          <p:spPr>
            <a:xfrm>
              <a:off x="0" y="865"/>
              <a:ext cx="4348305" cy="0"/>
            </a:xfrm>
            <a:custGeom>
              <a:avLst/>
              <a:gdLst/>
              <a:ahLst/>
              <a:cxnLst/>
              <a:rect l="0" t="0" r="0" b="0"/>
              <a:pathLst>
                <a:path w="4348305">
                  <a:moveTo>
                    <a:pt x="43483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8154">
              <a:extLst>
                <a:ext uri="{FF2B5EF4-FFF2-40B4-BE49-F238E27FC236}">
                  <a16:creationId xmlns:a16="http://schemas.microsoft.com/office/drawing/2014/main" id="{673866DB-3525-4C8C-9754-0D454A52F783}"/>
                </a:ext>
              </a:extLst>
            </p:cNvPr>
            <p:cNvSpPr/>
            <p:nvPr/>
          </p:nvSpPr>
          <p:spPr>
            <a:xfrm>
              <a:off x="4347440" y="0"/>
              <a:ext cx="0" cy="2886743"/>
            </a:xfrm>
            <a:custGeom>
              <a:avLst/>
              <a:gdLst/>
              <a:ahLst/>
              <a:cxnLst/>
              <a:rect l="0" t="0" r="0" b="0"/>
              <a:pathLst>
                <a:path h="2886743">
                  <a:moveTo>
                    <a:pt x="0" y="28867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156">
              <a:extLst>
                <a:ext uri="{FF2B5EF4-FFF2-40B4-BE49-F238E27FC236}">
                  <a16:creationId xmlns:a16="http://schemas.microsoft.com/office/drawing/2014/main" id="{DB5EE770-C924-4587-8B18-D76E3E897E2D}"/>
                </a:ext>
              </a:extLst>
            </p:cNvPr>
            <p:cNvSpPr/>
            <p:nvPr/>
          </p:nvSpPr>
          <p:spPr>
            <a:xfrm>
              <a:off x="0" y="2885879"/>
              <a:ext cx="4348305" cy="0"/>
            </a:xfrm>
            <a:custGeom>
              <a:avLst/>
              <a:gdLst/>
              <a:ahLst/>
              <a:cxnLst/>
              <a:rect l="0" t="0" r="0" b="0"/>
              <a:pathLst>
                <a:path w="4348305">
                  <a:moveTo>
                    <a:pt x="4348305" y="0"/>
                  </a:moveTo>
                  <a:lnTo>
                    <a:pt x="43482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158">
              <a:extLst>
                <a:ext uri="{FF2B5EF4-FFF2-40B4-BE49-F238E27FC236}">
                  <a16:creationId xmlns:a16="http://schemas.microsoft.com/office/drawing/2014/main" id="{64B8C131-1880-4B08-A138-0A77940D456B}"/>
                </a:ext>
              </a:extLst>
            </p:cNvPr>
            <p:cNvSpPr/>
            <p:nvPr/>
          </p:nvSpPr>
          <p:spPr>
            <a:xfrm>
              <a:off x="865" y="0"/>
              <a:ext cx="0" cy="2886744"/>
            </a:xfrm>
            <a:custGeom>
              <a:avLst/>
              <a:gdLst/>
              <a:ahLst/>
              <a:cxnLst/>
              <a:rect l="0" t="0" r="0" b="0"/>
              <a:pathLst>
                <a:path h="2886744">
                  <a:moveTo>
                    <a:pt x="0" y="2886744"/>
                  </a:moveTo>
                  <a:lnTo>
                    <a:pt x="0" y="28866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4" name="Picture 13">
              <a:extLst>
                <a:ext uri="{FF2B5EF4-FFF2-40B4-BE49-F238E27FC236}">
                  <a16:creationId xmlns:a16="http://schemas.microsoft.com/office/drawing/2014/main" id="{58EE9C74-4A66-4D4A-AE5D-50B9958DFE5C}"/>
                </a:ext>
              </a:extLst>
            </p:cNvPr>
            <p:cNvPicPr/>
            <p:nvPr/>
          </p:nvPicPr>
          <p:blipFill>
            <a:blip r:embed="rId3"/>
            <a:stretch>
              <a:fillRect/>
            </a:stretch>
          </p:blipFill>
          <p:spPr>
            <a:xfrm>
              <a:off x="116752" y="65952"/>
              <a:ext cx="4114800" cy="2743200"/>
            </a:xfrm>
            <a:prstGeom prst="rect">
              <a:avLst/>
            </a:prstGeom>
          </p:spPr>
        </p:pic>
      </p:grpSp>
    </p:spTree>
    <p:extLst>
      <p:ext uri="{BB962C8B-B14F-4D97-AF65-F5344CB8AC3E}">
        <p14:creationId xmlns:p14="http://schemas.microsoft.com/office/powerpoint/2010/main" val="2027671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SSTables makes search faster</a:t>
            </a:r>
            <a:endParaRPr lang="en-US" dirty="0"/>
          </a:p>
        </p:txBody>
      </p:sp>
      <p:pic>
        <p:nvPicPr>
          <p:cNvPr id="15" name="Picture 14">
            <a:extLst>
              <a:ext uri="{FF2B5EF4-FFF2-40B4-BE49-F238E27FC236}">
                <a16:creationId xmlns:a16="http://schemas.microsoft.com/office/drawing/2014/main" id="{26A40658-B92C-4DEA-953E-00EC29C10631}"/>
              </a:ext>
            </a:extLst>
          </p:cNvPr>
          <p:cNvPicPr/>
          <p:nvPr/>
        </p:nvPicPr>
        <p:blipFill>
          <a:blip r:embed="rId3"/>
          <a:stretch>
            <a:fillRect/>
          </a:stretch>
        </p:blipFill>
        <p:spPr>
          <a:xfrm>
            <a:off x="677334" y="1524000"/>
            <a:ext cx="7868789" cy="4443046"/>
          </a:xfrm>
          <a:prstGeom prst="rect">
            <a:avLst/>
          </a:prstGeom>
        </p:spPr>
      </p:pic>
      <p:sp>
        <p:nvSpPr>
          <p:cNvPr id="2" name="TextBox 1">
            <a:extLst>
              <a:ext uri="{FF2B5EF4-FFF2-40B4-BE49-F238E27FC236}">
                <a16:creationId xmlns:a16="http://schemas.microsoft.com/office/drawing/2014/main" id="{0BACB66A-5FA9-43C8-A2C3-7A2CC81F59D1}"/>
              </a:ext>
            </a:extLst>
          </p:cNvPr>
          <p:cNvSpPr txBox="1"/>
          <p:nvPr/>
        </p:nvSpPr>
        <p:spPr>
          <a:xfrm>
            <a:off x="677334" y="6131169"/>
            <a:ext cx="6719928" cy="276999"/>
          </a:xfrm>
          <a:prstGeom prst="rect">
            <a:avLst/>
          </a:prstGeom>
          <a:noFill/>
        </p:spPr>
        <p:txBody>
          <a:bodyPr wrap="square" rtlCol="0">
            <a:spAutoFit/>
          </a:bodyPr>
          <a:lstStyle/>
          <a:p>
            <a:r>
              <a:rPr lang="en-US" sz="1200" dirty="0"/>
              <a:t>* The SS table is stored as a B-Trees in memory</a:t>
            </a:r>
          </a:p>
        </p:txBody>
      </p:sp>
    </p:spTree>
    <p:extLst>
      <p:ext uri="{BB962C8B-B14F-4D97-AF65-F5344CB8AC3E}">
        <p14:creationId xmlns:p14="http://schemas.microsoft.com/office/powerpoint/2010/main" val="816216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LSM Tree</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a:xfrm>
            <a:off x="677334" y="1873871"/>
            <a:ext cx="8596668" cy="3880773"/>
          </a:xfrm>
        </p:spPr>
        <p:txBody>
          <a:bodyPr>
            <a:normAutofit/>
          </a:bodyPr>
          <a:lstStyle/>
          <a:p>
            <a:r>
              <a:rPr lang="en-US" i="1" dirty="0"/>
              <a:t>Writes go to a set of smaller index files.</a:t>
            </a:r>
          </a:p>
          <a:p>
            <a:r>
              <a:rPr lang="en-US" i="1" dirty="0"/>
              <a:t>Each index file is sorted and then immutable.</a:t>
            </a:r>
          </a:p>
          <a:p>
            <a:r>
              <a:rPr lang="en-US" i="1" dirty="0"/>
              <a:t>Read inspect all files</a:t>
            </a:r>
          </a:p>
          <a:p>
            <a:r>
              <a:rPr lang="en-US" i="1" dirty="0"/>
              <a:t>Periodically files are merged together to keep number of files down</a:t>
            </a:r>
          </a:p>
          <a:p>
            <a:pPr marL="0" indent="0">
              <a:buNone/>
            </a:pPr>
            <a:endParaRPr lang="en-US" dirty="0"/>
          </a:p>
        </p:txBody>
      </p:sp>
    </p:spTree>
    <p:extLst>
      <p:ext uri="{BB962C8B-B14F-4D97-AF65-F5344CB8AC3E}">
        <p14:creationId xmlns:p14="http://schemas.microsoft.com/office/powerpoint/2010/main" val="2971125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Log structured Merge Trees</a:t>
            </a:r>
            <a:endParaRPr lang="en-US" dirty="0"/>
          </a:p>
        </p:txBody>
      </p:sp>
      <p:pic>
        <p:nvPicPr>
          <p:cNvPr id="9" name="Picture 8">
            <a:extLst>
              <a:ext uri="{FF2B5EF4-FFF2-40B4-BE49-F238E27FC236}">
                <a16:creationId xmlns:a16="http://schemas.microsoft.com/office/drawing/2014/main" id="{C221BAA5-66D4-4C97-AAB2-3415E9821B73}"/>
              </a:ext>
            </a:extLst>
          </p:cNvPr>
          <p:cNvPicPr>
            <a:picLocks noChangeAspect="1"/>
          </p:cNvPicPr>
          <p:nvPr/>
        </p:nvPicPr>
        <p:blipFill>
          <a:blip r:embed="rId3"/>
          <a:stretch>
            <a:fillRect/>
          </a:stretch>
        </p:blipFill>
        <p:spPr>
          <a:xfrm>
            <a:off x="677333" y="1524000"/>
            <a:ext cx="8162057" cy="4009292"/>
          </a:xfrm>
          <a:prstGeom prst="rect">
            <a:avLst/>
          </a:prstGeom>
        </p:spPr>
      </p:pic>
    </p:spTree>
    <p:extLst>
      <p:ext uri="{BB962C8B-B14F-4D97-AF65-F5344CB8AC3E}">
        <p14:creationId xmlns:p14="http://schemas.microsoft.com/office/powerpoint/2010/main" val="2216435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Data can be at any level of LSM tree</a:t>
            </a:r>
            <a:endParaRPr lang="en-US" dirty="0"/>
          </a:p>
        </p:txBody>
      </p:sp>
      <p:pic>
        <p:nvPicPr>
          <p:cNvPr id="7" name="Picture 6">
            <a:extLst>
              <a:ext uri="{FF2B5EF4-FFF2-40B4-BE49-F238E27FC236}">
                <a16:creationId xmlns:a16="http://schemas.microsoft.com/office/drawing/2014/main" id="{1A47E4A3-9A05-4504-A953-E77DCB865EB5}"/>
              </a:ext>
            </a:extLst>
          </p:cNvPr>
          <p:cNvPicPr>
            <a:picLocks noChangeAspect="1"/>
          </p:cNvPicPr>
          <p:nvPr/>
        </p:nvPicPr>
        <p:blipFill>
          <a:blip r:embed="rId3"/>
          <a:stretch>
            <a:fillRect/>
          </a:stretch>
        </p:blipFill>
        <p:spPr>
          <a:xfrm>
            <a:off x="677334" y="1524000"/>
            <a:ext cx="7411589" cy="4552626"/>
          </a:xfrm>
          <a:prstGeom prst="rect">
            <a:avLst/>
          </a:prstGeom>
        </p:spPr>
      </p:pic>
    </p:spTree>
    <p:extLst>
      <p:ext uri="{BB962C8B-B14F-4D97-AF65-F5344CB8AC3E}">
        <p14:creationId xmlns:p14="http://schemas.microsoft.com/office/powerpoint/2010/main" val="767527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B-Trees</a:t>
            </a:r>
            <a:endParaRPr lang="en-US" dirty="0"/>
          </a:p>
        </p:txBody>
      </p:sp>
      <p:grpSp>
        <p:nvGrpSpPr>
          <p:cNvPr id="5" name="Group 4">
            <a:extLst>
              <a:ext uri="{FF2B5EF4-FFF2-40B4-BE49-F238E27FC236}">
                <a16:creationId xmlns:a16="http://schemas.microsoft.com/office/drawing/2014/main" id="{1A3D826A-6E6B-40A3-8B85-59E6487F0DB6}"/>
              </a:ext>
            </a:extLst>
          </p:cNvPr>
          <p:cNvGrpSpPr/>
          <p:nvPr/>
        </p:nvGrpSpPr>
        <p:grpSpPr>
          <a:xfrm>
            <a:off x="677334" y="1524000"/>
            <a:ext cx="7364697" cy="4290646"/>
            <a:chOff x="0" y="0"/>
            <a:chExt cx="4576905" cy="2573481"/>
          </a:xfrm>
        </p:grpSpPr>
        <p:sp>
          <p:nvSpPr>
            <p:cNvPr id="6" name="Shape 8403">
              <a:extLst>
                <a:ext uri="{FF2B5EF4-FFF2-40B4-BE49-F238E27FC236}">
                  <a16:creationId xmlns:a16="http://schemas.microsoft.com/office/drawing/2014/main" id="{1731AF54-6452-4A34-BC93-6CE6D3D9DE0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405">
              <a:extLst>
                <a:ext uri="{FF2B5EF4-FFF2-40B4-BE49-F238E27FC236}">
                  <a16:creationId xmlns:a16="http://schemas.microsoft.com/office/drawing/2014/main" id="{708D7711-6AA5-4AC1-9EF7-3C655789EBE8}"/>
                </a:ext>
              </a:extLst>
            </p:cNvPr>
            <p:cNvSpPr/>
            <p:nvPr/>
          </p:nvSpPr>
          <p:spPr>
            <a:xfrm>
              <a:off x="4576040" y="0"/>
              <a:ext cx="0" cy="2573480"/>
            </a:xfrm>
            <a:custGeom>
              <a:avLst/>
              <a:gdLst/>
              <a:ahLst/>
              <a:cxnLst/>
              <a:rect l="0" t="0" r="0" b="0"/>
              <a:pathLst>
                <a:path h="2573480">
                  <a:moveTo>
                    <a:pt x="0" y="257348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8407">
              <a:extLst>
                <a:ext uri="{FF2B5EF4-FFF2-40B4-BE49-F238E27FC236}">
                  <a16:creationId xmlns:a16="http://schemas.microsoft.com/office/drawing/2014/main" id="{3704D30B-A0E1-42EE-9247-0E9C63627E97}"/>
                </a:ext>
              </a:extLst>
            </p:cNvPr>
            <p:cNvSpPr/>
            <p:nvPr/>
          </p:nvSpPr>
          <p:spPr>
            <a:xfrm>
              <a:off x="0" y="2572616"/>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8409">
              <a:extLst>
                <a:ext uri="{FF2B5EF4-FFF2-40B4-BE49-F238E27FC236}">
                  <a16:creationId xmlns:a16="http://schemas.microsoft.com/office/drawing/2014/main" id="{45B6F9C4-9AEF-4411-9BAD-1620313CEC2D}"/>
                </a:ext>
              </a:extLst>
            </p:cNvPr>
            <p:cNvSpPr/>
            <p:nvPr/>
          </p:nvSpPr>
          <p:spPr>
            <a:xfrm>
              <a:off x="865" y="0"/>
              <a:ext cx="0" cy="2573481"/>
            </a:xfrm>
            <a:custGeom>
              <a:avLst/>
              <a:gdLst/>
              <a:ahLst/>
              <a:cxnLst/>
              <a:rect l="0" t="0" r="0" b="0"/>
              <a:pathLst>
                <a:path h="2573481">
                  <a:moveTo>
                    <a:pt x="0" y="2573481"/>
                  </a:moveTo>
                  <a:lnTo>
                    <a:pt x="0" y="257340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4E0B9419-C41E-42AA-99C2-43CC24B927DE}"/>
                </a:ext>
              </a:extLst>
            </p:cNvPr>
            <p:cNvPicPr/>
            <p:nvPr/>
          </p:nvPicPr>
          <p:blipFill>
            <a:blip r:embed="rId3"/>
            <a:stretch>
              <a:fillRect/>
            </a:stretch>
          </p:blipFill>
          <p:spPr>
            <a:xfrm>
              <a:off x="93892" y="65953"/>
              <a:ext cx="4389120" cy="2432304"/>
            </a:xfrm>
            <a:prstGeom prst="rect">
              <a:avLst/>
            </a:prstGeom>
          </p:spPr>
        </p:pic>
      </p:grpSp>
    </p:spTree>
    <p:extLst>
      <p:ext uri="{BB962C8B-B14F-4D97-AF65-F5344CB8AC3E}">
        <p14:creationId xmlns:p14="http://schemas.microsoft.com/office/powerpoint/2010/main" val="336713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Image result for fault tolerance server">
            <a:extLst>
              <a:ext uri="{FF2B5EF4-FFF2-40B4-BE49-F238E27FC236}">
                <a16:creationId xmlns:a16="http://schemas.microsoft.com/office/drawing/2014/main" id="{C8CF604D-E88E-4BEC-9415-81FC0E79F0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196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B-Trees Key Characters</a:t>
            </a:r>
            <a:endParaRPr lang="en-US" dirty="0"/>
          </a:p>
        </p:txBody>
      </p:sp>
      <p:sp>
        <p:nvSpPr>
          <p:cNvPr id="12" name="Content Placeholder 1">
            <a:extLst>
              <a:ext uri="{FF2B5EF4-FFF2-40B4-BE49-F238E27FC236}">
                <a16:creationId xmlns:a16="http://schemas.microsoft.com/office/drawing/2014/main" id="{C796A7DE-903E-42B2-84C9-AB6F0D565C3E}"/>
              </a:ext>
            </a:extLst>
          </p:cNvPr>
          <p:cNvSpPr>
            <a:spLocks noGrp="1"/>
          </p:cNvSpPr>
          <p:nvPr>
            <p:ph idx="1"/>
          </p:nvPr>
        </p:nvSpPr>
        <p:spPr>
          <a:xfrm>
            <a:off x="677334" y="1664321"/>
            <a:ext cx="8152341" cy="3964954"/>
          </a:xfrm>
        </p:spPr>
        <p:txBody>
          <a:bodyPr>
            <a:normAutofit fontScale="70000" lnSpcReduction="20000"/>
          </a:bodyPr>
          <a:lstStyle/>
          <a:p>
            <a:r>
              <a:rPr lang="en-US" dirty="0"/>
              <a:t>The basic underlying write operation of a B-tree is to overwrite a page on disk with new data. It is assumed that the overwrite does not change the location of the page. </a:t>
            </a:r>
          </a:p>
          <a:p>
            <a:r>
              <a:rPr lang="en-US" dirty="0"/>
              <a:t>B-Tree needs write ahead log (WAL) to be resilient to crash, or it can use copy-on-write when page is modified.</a:t>
            </a:r>
            <a:endParaRPr lang="en-US" i="1" dirty="0"/>
          </a:p>
          <a:p>
            <a:pPr lvl="0" fontAlgn="base"/>
            <a:r>
              <a:rPr lang="en-US" dirty="0"/>
              <a:t>We can save space in pages by not storing the entire key, but abbreviating it. </a:t>
            </a:r>
          </a:p>
          <a:p>
            <a:pPr lvl="0" fontAlgn="base"/>
            <a:r>
              <a:rPr lang="en-US" dirty="0"/>
              <a:t>Use clustered index as much as possible.</a:t>
            </a:r>
          </a:p>
          <a:p>
            <a:pPr lvl="0" fontAlgn="base"/>
            <a:r>
              <a:rPr lang="en-US" dirty="0"/>
              <a:t>Additional pointers have been added to the tree. For example, each leaf page may have references to its sibling pages to the left and right, which allows scanning keys in order without jumping back to parent pages.</a:t>
            </a:r>
          </a:p>
          <a:p>
            <a:pPr lvl="0" fontAlgn="base"/>
            <a:r>
              <a:rPr lang="en-US" dirty="0"/>
              <a:t>B-tree variants such as </a:t>
            </a:r>
            <a:r>
              <a:rPr lang="en-US" i="1" dirty="0"/>
              <a:t>fractal trees,</a:t>
            </a:r>
            <a:r>
              <a:rPr lang="en-US" dirty="0"/>
              <a:t> borrow some log-structured ideas to reduce disk seeks (and they have nothing to do with fractals). </a:t>
            </a:r>
          </a:p>
          <a:p>
            <a:pPr marL="0" indent="0">
              <a:buNone/>
            </a:pPr>
            <a:endParaRPr lang="en-US" dirty="0"/>
          </a:p>
        </p:txBody>
      </p:sp>
    </p:spTree>
    <p:extLst>
      <p:ext uri="{BB962C8B-B14F-4D97-AF65-F5344CB8AC3E}">
        <p14:creationId xmlns:p14="http://schemas.microsoft.com/office/powerpoint/2010/main" val="4000485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Compare LSM-Tree and B-Tree</a:t>
            </a:r>
            <a:endParaRPr lang="en-US" dirty="0"/>
          </a:p>
        </p:txBody>
      </p:sp>
      <p:sp>
        <p:nvSpPr>
          <p:cNvPr id="7" name="Text Placeholder 6">
            <a:extLst>
              <a:ext uri="{FF2B5EF4-FFF2-40B4-BE49-F238E27FC236}">
                <a16:creationId xmlns:a16="http://schemas.microsoft.com/office/drawing/2014/main" id="{D87C9E28-5F8D-455B-B8C4-925CA1B7C308}"/>
              </a:ext>
            </a:extLst>
          </p:cNvPr>
          <p:cNvSpPr>
            <a:spLocks noGrp="1"/>
          </p:cNvSpPr>
          <p:nvPr>
            <p:ph type="body" idx="1"/>
          </p:nvPr>
        </p:nvSpPr>
        <p:spPr/>
        <p:txBody>
          <a:bodyPr/>
          <a:lstStyle/>
          <a:p>
            <a:r>
              <a:rPr lang="en-US" dirty="0"/>
              <a:t>LSM Tree</a:t>
            </a:r>
          </a:p>
        </p:txBody>
      </p:sp>
      <p:sp>
        <p:nvSpPr>
          <p:cNvPr id="8" name="Content Placeholder 7">
            <a:extLst>
              <a:ext uri="{FF2B5EF4-FFF2-40B4-BE49-F238E27FC236}">
                <a16:creationId xmlns:a16="http://schemas.microsoft.com/office/drawing/2014/main" id="{1D7714CB-15CF-4E5E-B1E6-425B776783C6}"/>
              </a:ext>
            </a:extLst>
          </p:cNvPr>
          <p:cNvSpPr>
            <a:spLocks noGrp="1"/>
          </p:cNvSpPr>
          <p:nvPr>
            <p:ph sz="half" idx="2"/>
          </p:nvPr>
        </p:nvSpPr>
        <p:spPr/>
        <p:txBody>
          <a:bodyPr>
            <a:normAutofit fontScale="92500" lnSpcReduction="10000"/>
          </a:bodyPr>
          <a:lstStyle/>
          <a:p>
            <a:r>
              <a:rPr lang="en-US" dirty="0"/>
              <a:t>Less Write needed</a:t>
            </a:r>
          </a:p>
          <a:p>
            <a:r>
              <a:rPr lang="en-US" dirty="0"/>
              <a:t>Sequential Write, high throughput</a:t>
            </a:r>
          </a:p>
          <a:p>
            <a:r>
              <a:rPr lang="en-US" dirty="0"/>
              <a:t>Not page oriented</a:t>
            </a:r>
          </a:p>
          <a:p>
            <a:r>
              <a:rPr lang="en-US" dirty="0"/>
              <a:t>Compress better, smaller disk files, no fragmentation</a:t>
            </a:r>
          </a:p>
          <a:p>
            <a:r>
              <a:rPr lang="en-US" dirty="0"/>
              <a:t>Compaction process impact read performance.</a:t>
            </a:r>
          </a:p>
          <a:p>
            <a:r>
              <a:rPr lang="en-US" dirty="0"/>
              <a:t>Multiple instance of key, not good for transaction isolation</a:t>
            </a:r>
          </a:p>
          <a:p>
            <a:endParaRPr lang="en-US" dirty="0"/>
          </a:p>
          <a:p>
            <a:endParaRPr lang="en-US" dirty="0"/>
          </a:p>
        </p:txBody>
      </p:sp>
      <p:sp>
        <p:nvSpPr>
          <p:cNvPr id="9" name="Text Placeholder 8">
            <a:extLst>
              <a:ext uri="{FF2B5EF4-FFF2-40B4-BE49-F238E27FC236}">
                <a16:creationId xmlns:a16="http://schemas.microsoft.com/office/drawing/2014/main" id="{92595DCA-AA24-4EEE-80E5-8199CD88D8DC}"/>
              </a:ext>
            </a:extLst>
          </p:cNvPr>
          <p:cNvSpPr>
            <a:spLocks noGrp="1"/>
          </p:cNvSpPr>
          <p:nvPr>
            <p:ph type="body" sz="quarter" idx="3"/>
          </p:nvPr>
        </p:nvSpPr>
        <p:spPr/>
        <p:txBody>
          <a:bodyPr/>
          <a:lstStyle/>
          <a:p>
            <a:r>
              <a:rPr lang="en-US" dirty="0"/>
              <a:t>B Tree</a:t>
            </a:r>
          </a:p>
        </p:txBody>
      </p:sp>
      <p:sp>
        <p:nvSpPr>
          <p:cNvPr id="10" name="Content Placeholder 9">
            <a:extLst>
              <a:ext uri="{FF2B5EF4-FFF2-40B4-BE49-F238E27FC236}">
                <a16:creationId xmlns:a16="http://schemas.microsoft.com/office/drawing/2014/main" id="{0444ECE0-EF10-40C3-828F-0552D3C5E00F}"/>
              </a:ext>
            </a:extLst>
          </p:cNvPr>
          <p:cNvSpPr>
            <a:spLocks noGrp="1"/>
          </p:cNvSpPr>
          <p:nvPr>
            <p:ph sz="quarter" idx="4"/>
          </p:nvPr>
        </p:nvSpPr>
        <p:spPr/>
        <p:txBody>
          <a:bodyPr>
            <a:normAutofit fontScale="92500" lnSpcReduction="10000"/>
          </a:bodyPr>
          <a:lstStyle/>
          <a:p>
            <a:r>
              <a:rPr lang="en-US" dirty="0"/>
              <a:t>More writes needed (whole page)</a:t>
            </a:r>
          </a:p>
          <a:p>
            <a:r>
              <a:rPr lang="en-US" dirty="0"/>
              <a:t>Random writes, low throughput</a:t>
            </a:r>
          </a:p>
          <a:p>
            <a:r>
              <a:rPr lang="en-US" dirty="0"/>
              <a:t>Page oriented</a:t>
            </a:r>
          </a:p>
          <a:p>
            <a:r>
              <a:rPr lang="en-US" dirty="0"/>
              <a:t>Leave some disk space unused in a  page.</a:t>
            </a:r>
          </a:p>
          <a:p>
            <a:r>
              <a:rPr lang="en-US" dirty="0"/>
              <a:t>Direct read.</a:t>
            </a:r>
          </a:p>
          <a:p>
            <a:r>
              <a:rPr lang="en-US" dirty="0"/>
              <a:t>Single instance of key, good for transaction isolation.</a:t>
            </a:r>
          </a:p>
        </p:txBody>
      </p:sp>
    </p:spTree>
    <p:extLst>
      <p:ext uri="{BB962C8B-B14F-4D97-AF65-F5344CB8AC3E}">
        <p14:creationId xmlns:p14="http://schemas.microsoft.com/office/powerpoint/2010/main" val="187565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R-Tree</a:t>
            </a:r>
            <a:endParaRPr lang="en-US" dirty="0"/>
          </a:p>
        </p:txBody>
      </p:sp>
      <p:sp>
        <p:nvSpPr>
          <p:cNvPr id="12" name="Content Placeholder 1">
            <a:extLst>
              <a:ext uri="{FF2B5EF4-FFF2-40B4-BE49-F238E27FC236}">
                <a16:creationId xmlns:a16="http://schemas.microsoft.com/office/drawing/2014/main" id="{C796A7DE-903E-42B2-84C9-AB6F0D565C3E}"/>
              </a:ext>
            </a:extLst>
          </p:cNvPr>
          <p:cNvSpPr>
            <a:spLocks noGrp="1"/>
          </p:cNvSpPr>
          <p:nvPr>
            <p:ph idx="1"/>
          </p:nvPr>
        </p:nvSpPr>
        <p:spPr>
          <a:xfrm>
            <a:off x="677334" y="1664321"/>
            <a:ext cx="8152341" cy="3964954"/>
          </a:xfrm>
        </p:spPr>
        <p:txBody>
          <a:bodyPr>
            <a:normAutofit fontScale="92500" lnSpcReduction="20000"/>
          </a:bodyPr>
          <a:lstStyle/>
          <a:p>
            <a:r>
              <a:rPr lang="en-US" dirty="0"/>
              <a:t>Proposed by Antonin Guttman in 1984, used for spatial access methods</a:t>
            </a:r>
          </a:p>
          <a:p>
            <a:r>
              <a:rPr lang="en-US" dirty="0"/>
              <a:t>Idea is to group nearby objects and represent them with minimum bounding rectangle.</a:t>
            </a:r>
          </a:p>
          <a:p>
            <a:r>
              <a:rPr lang="en-US" dirty="0"/>
              <a:t>R-Tree is a balanced search tree with pages can contain a maximum number of entries, for best performance filling rate is 30% to 40%.</a:t>
            </a:r>
          </a:p>
          <a:p>
            <a:r>
              <a:rPr lang="en-US" dirty="0"/>
              <a:t>R-tree do not guarantee good worst-case performance, but in real world, doing well.</a:t>
            </a:r>
          </a:p>
          <a:p>
            <a:pPr marL="0" indent="0">
              <a:buNone/>
            </a:pPr>
            <a:endParaRPr lang="en-US" dirty="0"/>
          </a:p>
          <a:p>
            <a:pPr marL="0" indent="0">
              <a:buNone/>
            </a:pPr>
            <a:r>
              <a:rPr lang="en-US" sz="1200" dirty="0"/>
              <a:t>For more details: </a:t>
            </a:r>
            <a:r>
              <a:rPr lang="en-US" sz="1200" dirty="0">
                <a:hlinkClick r:id="rId3"/>
              </a:rPr>
              <a:t>https://en.wikipedia.org/wiki/R-tree</a:t>
            </a:r>
            <a:endParaRPr lang="en-US" sz="1200" dirty="0"/>
          </a:p>
          <a:p>
            <a:pPr marL="0" indent="0">
              <a:buNone/>
            </a:pPr>
            <a:endParaRPr lang="en-US" sz="1200" dirty="0"/>
          </a:p>
          <a:p>
            <a:pPr marL="0" indent="0">
              <a:buNone/>
            </a:pPr>
            <a:endParaRPr lang="en-US" dirty="0"/>
          </a:p>
        </p:txBody>
      </p:sp>
    </p:spTree>
    <p:extLst>
      <p:ext uri="{BB962C8B-B14F-4D97-AF65-F5344CB8AC3E}">
        <p14:creationId xmlns:p14="http://schemas.microsoft.com/office/powerpoint/2010/main" val="3125611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R-Tree Example</a:t>
            </a:r>
            <a:endParaRPr lang="en-US" dirty="0"/>
          </a:p>
        </p:txBody>
      </p:sp>
      <p:pic>
        <p:nvPicPr>
          <p:cNvPr id="6" name="Picture 5">
            <a:extLst>
              <a:ext uri="{FF2B5EF4-FFF2-40B4-BE49-F238E27FC236}">
                <a16:creationId xmlns:a16="http://schemas.microsoft.com/office/drawing/2014/main" id="{6E04581C-2051-4BBC-A2E9-E3A8FD2F2E86}"/>
              </a:ext>
            </a:extLst>
          </p:cNvPr>
          <p:cNvPicPr>
            <a:picLocks noChangeAspect="1"/>
          </p:cNvPicPr>
          <p:nvPr/>
        </p:nvPicPr>
        <p:blipFill>
          <a:blip r:embed="rId3"/>
          <a:stretch>
            <a:fillRect/>
          </a:stretch>
        </p:blipFill>
        <p:spPr>
          <a:xfrm>
            <a:off x="677334" y="1524000"/>
            <a:ext cx="5313158" cy="4556033"/>
          </a:xfrm>
          <a:prstGeom prst="rect">
            <a:avLst/>
          </a:prstGeom>
        </p:spPr>
      </p:pic>
    </p:spTree>
    <p:extLst>
      <p:ext uri="{BB962C8B-B14F-4D97-AF65-F5344CB8AC3E}">
        <p14:creationId xmlns:p14="http://schemas.microsoft.com/office/powerpoint/2010/main" val="179436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Comparison between OLTP and OLAP</a:t>
            </a:r>
            <a:endParaRPr lang="en-US" dirty="0"/>
          </a:p>
        </p:txBody>
      </p:sp>
      <p:graphicFrame>
        <p:nvGraphicFramePr>
          <p:cNvPr id="2" name="Table 1">
            <a:extLst>
              <a:ext uri="{FF2B5EF4-FFF2-40B4-BE49-F238E27FC236}">
                <a16:creationId xmlns:a16="http://schemas.microsoft.com/office/drawing/2014/main" id="{84015069-15A6-4DFB-A37C-CC46B6CA0803}"/>
              </a:ext>
            </a:extLst>
          </p:cNvPr>
          <p:cNvGraphicFramePr>
            <a:graphicFrameLocks noGrp="1"/>
          </p:cNvGraphicFramePr>
          <p:nvPr>
            <p:extLst>
              <p:ext uri="{D42A27DB-BD31-4B8C-83A1-F6EECF244321}">
                <p14:modId xmlns:p14="http://schemas.microsoft.com/office/powerpoint/2010/main" val="1101913711"/>
              </p:ext>
            </p:extLst>
          </p:nvPr>
        </p:nvGraphicFramePr>
        <p:xfrm>
          <a:off x="677333" y="1524000"/>
          <a:ext cx="10170776" cy="4724401"/>
        </p:xfrm>
        <a:graphic>
          <a:graphicData uri="http://schemas.openxmlformats.org/drawingml/2006/table">
            <a:tbl>
              <a:tblPr firstRow="1" firstCol="1" bandRow="1">
                <a:tableStyleId>{5C22544A-7EE6-4342-B048-85BDC9FD1C3A}</a:tableStyleId>
              </a:tblPr>
              <a:tblGrid>
                <a:gridCol w="2376006">
                  <a:extLst>
                    <a:ext uri="{9D8B030D-6E8A-4147-A177-3AD203B41FA5}">
                      <a16:colId xmlns:a16="http://schemas.microsoft.com/office/drawing/2014/main" val="1225808057"/>
                    </a:ext>
                  </a:extLst>
                </a:gridCol>
                <a:gridCol w="4360720">
                  <a:extLst>
                    <a:ext uri="{9D8B030D-6E8A-4147-A177-3AD203B41FA5}">
                      <a16:colId xmlns:a16="http://schemas.microsoft.com/office/drawing/2014/main" val="1050223578"/>
                    </a:ext>
                  </a:extLst>
                </a:gridCol>
                <a:gridCol w="3434050">
                  <a:extLst>
                    <a:ext uri="{9D8B030D-6E8A-4147-A177-3AD203B41FA5}">
                      <a16:colId xmlns:a16="http://schemas.microsoft.com/office/drawing/2014/main" val="948374228"/>
                    </a:ext>
                  </a:extLst>
                </a:gridCol>
              </a:tblGrid>
              <a:tr h="837339">
                <a:tc>
                  <a:txBody>
                    <a:bodyPr/>
                    <a:lstStyle/>
                    <a:p>
                      <a:pPr marL="45720" marR="0" indent="0" algn="l">
                        <a:lnSpc>
                          <a:spcPct val="107000"/>
                        </a:lnSpc>
                        <a:spcBef>
                          <a:spcPts val="0"/>
                        </a:spcBef>
                        <a:spcAft>
                          <a:spcPts val="0"/>
                        </a:spcAft>
                      </a:pPr>
                      <a:r>
                        <a:rPr lang="en-US" sz="2000" dirty="0">
                          <a:effectLst/>
                        </a:rPr>
                        <a:t>Property</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Transaction processing systems (OLTP)</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Analytic systems (OLAP)</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839125228"/>
                  </a:ext>
                </a:extLst>
              </a:tr>
              <a:tr h="837339">
                <a:tc>
                  <a:txBody>
                    <a:bodyPr/>
                    <a:lstStyle/>
                    <a:p>
                      <a:pPr marL="45720" marR="0" indent="0" algn="l">
                        <a:lnSpc>
                          <a:spcPct val="107000"/>
                        </a:lnSpc>
                        <a:spcBef>
                          <a:spcPts val="0"/>
                        </a:spcBef>
                        <a:spcAft>
                          <a:spcPts val="0"/>
                        </a:spcAft>
                      </a:pPr>
                      <a:r>
                        <a:rPr lang="en-US" sz="2000">
                          <a:effectLst/>
                        </a:rPr>
                        <a:t>Main read pattern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Small number of records per query, fetched by key</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Aggregate over large number of records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998204148"/>
                  </a:ext>
                </a:extLst>
              </a:tr>
              <a:tr h="837339">
                <a:tc>
                  <a:txBody>
                    <a:bodyPr/>
                    <a:lstStyle/>
                    <a:p>
                      <a:pPr marL="45720" marR="0" indent="0" algn="l">
                        <a:lnSpc>
                          <a:spcPct val="107000"/>
                        </a:lnSpc>
                        <a:spcBef>
                          <a:spcPts val="0"/>
                        </a:spcBef>
                        <a:spcAft>
                          <a:spcPts val="0"/>
                        </a:spcAft>
                      </a:pPr>
                      <a:r>
                        <a:rPr lang="en-US" sz="2000">
                          <a:effectLst/>
                        </a:rPr>
                        <a:t>Main write pattern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Random-access, low-latency writes from user input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Bulk import (ETL) or event stream</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2213422531"/>
                  </a:ext>
                </a:extLst>
              </a:tr>
              <a:tr h="837339">
                <a:tc>
                  <a:txBody>
                    <a:bodyPr/>
                    <a:lstStyle/>
                    <a:p>
                      <a:pPr marL="45720" marR="0" indent="0" algn="l">
                        <a:lnSpc>
                          <a:spcPct val="107000"/>
                        </a:lnSpc>
                        <a:spcBef>
                          <a:spcPts val="0"/>
                        </a:spcBef>
                        <a:spcAft>
                          <a:spcPts val="0"/>
                        </a:spcAft>
                      </a:pPr>
                      <a:r>
                        <a:rPr lang="en-US" sz="2000">
                          <a:effectLst/>
                        </a:rPr>
                        <a:t>Primarily used by</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End user/customer, via web application</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Internal analyst, for decision support</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1645708755"/>
                  </a:ext>
                </a:extLst>
              </a:tr>
              <a:tr h="837339">
                <a:tc>
                  <a:txBody>
                    <a:bodyPr/>
                    <a:lstStyle/>
                    <a:p>
                      <a:pPr marL="45720" marR="0" indent="0" algn="l">
                        <a:lnSpc>
                          <a:spcPct val="107000"/>
                        </a:lnSpc>
                        <a:spcBef>
                          <a:spcPts val="0"/>
                        </a:spcBef>
                        <a:spcAft>
                          <a:spcPts val="0"/>
                        </a:spcAft>
                      </a:pPr>
                      <a:r>
                        <a:rPr lang="en-US" sz="2000">
                          <a:effectLst/>
                        </a:rPr>
                        <a:t>What data represents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Latest state of data (current point in time)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History of events that happened over time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2088041654"/>
                  </a:ext>
                </a:extLst>
              </a:tr>
              <a:tr h="537706">
                <a:tc>
                  <a:txBody>
                    <a:bodyPr/>
                    <a:lstStyle/>
                    <a:p>
                      <a:pPr marL="45720" marR="0" indent="0" algn="l">
                        <a:lnSpc>
                          <a:spcPct val="107000"/>
                        </a:lnSpc>
                        <a:spcBef>
                          <a:spcPts val="0"/>
                        </a:spcBef>
                        <a:spcAft>
                          <a:spcPts val="0"/>
                        </a:spcAft>
                      </a:pPr>
                      <a:r>
                        <a:rPr lang="en-US" sz="2000">
                          <a:effectLst/>
                        </a:rPr>
                        <a:t>Dataset size</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a:effectLst/>
                        </a:rPr>
                        <a:t>Gigabytes to terabytes</a:t>
                      </a:r>
                      <a:endPar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tc>
                  <a:txBody>
                    <a:bodyPr/>
                    <a:lstStyle/>
                    <a:p>
                      <a:pPr marL="0" marR="0" indent="0" algn="l">
                        <a:lnSpc>
                          <a:spcPct val="107000"/>
                        </a:lnSpc>
                        <a:spcBef>
                          <a:spcPts val="0"/>
                        </a:spcBef>
                        <a:spcAft>
                          <a:spcPts val="0"/>
                        </a:spcAft>
                      </a:pPr>
                      <a:r>
                        <a:rPr lang="en-US" sz="2000" dirty="0">
                          <a:effectLst/>
                        </a:rPr>
                        <a:t>Terabytes to petabytes</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48260" marT="10160" marB="0"/>
                </a:tc>
                <a:extLst>
                  <a:ext uri="{0D108BD9-81ED-4DB2-BD59-A6C34878D82A}">
                    <a16:rowId xmlns:a16="http://schemas.microsoft.com/office/drawing/2014/main" val="2485577996"/>
                  </a:ext>
                </a:extLst>
              </a:tr>
            </a:tbl>
          </a:graphicData>
        </a:graphic>
      </p:graphicFrame>
    </p:spTree>
    <p:extLst>
      <p:ext uri="{BB962C8B-B14F-4D97-AF65-F5344CB8AC3E}">
        <p14:creationId xmlns:p14="http://schemas.microsoft.com/office/powerpoint/2010/main" val="2028639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Data ETL</a:t>
            </a:r>
            <a:endParaRPr lang="en-US" dirty="0"/>
          </a:p>
        </p:txBody>
      </p:sp>
      <p:grpSp>
        <p:nvGrpSpPr>
          <p:cNvPr id="5" name="Group 4">
            <a:extLst>
              <a:ext uri="{FF2B5EF4-FFF2-40B4-BE49-F238E27FC236}">
                <a16:creationId xmlns:a16="http://schemas.microsoft.com/office/drawing/2014/main" id="{A5EDDC8D-BEBD-489B-A955-323D227A7C4B}"/>
              </a:ext>
            </a:extLst>
          </p:cNvPr>
          <p:cNvGrpSpPr/>
          <p:nvPr/>
        </p:nvGrpSpPr>
        <p:grpSpPr>
          <a:xfrm>
            <a:off x="677335" y="1524000"/>
            <a:ext cx="7228416" cy="4629150"/>
            <a:chOff x="0" y="0"/>
            <a:chExt cx="4576905" cy="3260803"/>
          </a:xfrm>
        </p:grpSpPr>
        <p:sp>
          <p:nvSpPr>
            <p:cNvPr id="6" name="Shape 9206">
              <a:extLst>
                <a:ext uri="{FF2B5EF4-FFF2-40B4-BE49-F238E27FC236}">
                  <a16:creationId xmlns:a16="http://schemas.microsoft.com/office/drawing/2014/main" id="{7B29E7FC-1CFE-4CBF-8094-4172D495C275}"/>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9208">
              <a:extLst>
                <a:ext uri="{FF2B5EF4-FFF2-40B4-BE49-F238E27FC236}">
                  <a16:creationId xmlns:a16="http://schemas.microsoft.com/office/drawing/2014/main" id="{231E7F05-9EC0-4B22-A9F3-B24441106A7F}"/>
                </a:ext>
              </a:extLst>
            </p:cNvPr>
            <p:cNvSpPr/>
            <p:nvPr/>
          </p:nvSpPr>
          <p:spPr>
            <a:xfrm>
              <a:off x="4576040" y="0"/>
              <a:ext cx="0" cy="3260803"/>
            </a:xfrm>
            <a:custGeom>
              <a:avLst/>
              <a:gdLst/>
              <a:ahLst/>
              <a:cxnLst/>
              <a:rect l="0" t="0" r="0" b="0"/>
              <a:pathLst>
                <a:path h="3260803">
                  <a:moveTo>
                    <a:pt x="0" y="326080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9210">
              <a:extLst>
                <a:ext uri="{FF2B5EF4-FFF2-40B4-BE49-F238E27FC236}">
                  <a16:creationId xmlns:a16="http://schemas.microsoft.com/office/drawing/2014/main" id="{1C78E614-E121-4233-AA7C-8DF2D7012AB6}"/>
                </a:ext>
              </a:extLst>
            </p:cNvPr>
            <p:cNvSpPr/>
            <p:nvPr/>
          </p:nvSpPr>
          <p:spPr>
            <a:xfrm>
              <a:off x="0" y="3259938"/>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9212">
              <a:extLst>
                <a:ext uri="{FF2B5EF4-FFF2-40B4-BE49-F238E27FC236}">
                  <a16:creationId xmlns:a16="http://schemas.microsoft.com/office/drawing/2014/main" id="{7E5021D1-F835-4571-820A-CE5388741EE3}"/>
                </a:ext>
              </a:extLst>
            </p:cNvPr>
            <p:cNvSpPr/>
            <p:nvPr/>
          </p:nvSpPr>
          <p:spPr>
            <a:xfrm>
              <a:off x="865" y="0"/>
              <a:ext cx="0" cy="3260803"/>
            </a:xfrm>
            <a:custGeom>
              <a:avLst/>
              <a:gdLst/>
              <a:ahLst/>
              <a:cxnLst/>
              <a:rect l="0" t="0" r="0" b="0"/>
              <a:pathLst>
                <a:path h="3260803">
                  <a:moveTo>
                    <a:pt x="0" y="3260803"/>
                  </a:moveTo>
                  <a:lnTo>
                    <a:pt x="0" y="326073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6FEB418F-1679-4114-93CC-78B459B944AE}"/>
                </a:ext>
              </a:extLst>
            </p:cNvPr>
            <p:cNvPicPr/>
            <p:nvPr/>
          </p:nvPicPr>
          <p:blipFill>
            <a:blip r:embed="rId3"/>
            <a:stretch>
              <a:fillRect/>
            </a:stretch>
          </p:blipFill>
          <p:spPr>
            <a:xfrm>
              <a:off x="93892" y="65952"/>
              <a:ext cx="4389120" cy="3119628"/>
            </a:xfrm>
            <a:prstGeom prst="rect">
              <a:avLst/>
            </a:prstGeom>
          </p:spPr>
        </p:pic>
      </p:grpSp>
    </p:spTree>
    <p:extLst>
      <p:ext uri="{BB962C8B-B14F-4D97-AF65-F5344CB8AC3E}">
        <p14:creationId xmlns:p14="http://schemas.microsoft.com/office/powerpoint/2010/main" val="818982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Star Schema for Analytics</a:t>
            </a:r>
            <a:endParaRPr lang="en-US" dirty="0"/>
          </a:p>
        </p:txBody>
      </p:sp>
      <p:grpSp>
        <p:nvGrpSpPr>
          <p:cNvPr id="12" name="Group 11">
            <a:extLst>
              <a:ext uri="{FF2B5EF4-FFF2-40B4-BE49-F238E27FC236}">
                <a16:creationId xmlns:a16="http://schemas.microsoft.com/office/drawing/2014/main" id="{6D417B70-4F10-4E39-B83D-4A479DF64193}"/>
              </a:ext>
            </a:extLst>
          </p:cNvPr>
          <p:cNvGrpSpPr/>
          <p:nvPr/>
        </p:nvGrpSpPr>
        <p:grpSpPr>
          <a:xfrm>
            <a:off x="677335" y="1155893"/>
            <a:ext cx="6134125" cy="5319542"/>
            <a:chOff x="0" y="0"/>
            <a:chExt cx="4576905" cy="4531829"/>
          </a:xfrm>
        </p:grpSpPr>
        <p:sp>
          <p:nvSpPr>
            <p:cNvPr id="13" name="Shape 9318">
              <a:extLst>
                <a:ext uri="{FF2B5EF4-FFF2-40B4-BE49-F238E27FC236}">
                  <a16:creationId xmlns:a16="http://schemas.microsoft.com/office/drawing/2014/main" id="{865A7591-1435-4A7F-AA1C-C57CD102247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9320">
              <a:extLst>
                <a:ext uri="{FF2B5EF4-FFF2-40B4-BE49-F238E27FC236}">
                  <a16:creationId xmlns:a16="http://schemas.microsoft.com/office/drawing/2014/main" id="{32C4B37C-B7BC-4D0C-A1E5-EC3D4E12E4E7}"/>
                </a:ext>
              </a:extLst>
            </p:cNvPr>
            <p:cNvSpPr/>
            <p:nvPr/>
          </p:nvSpPr>
          <p:spPr>
            <a:xfrm>
              <a:off x="4576040" y="0"/>
              <a:ext cx="0" cy="4531829"/>
            </a:xfrm>
            <a:custGeom>
              <a:avLst/>
              <a:gdLst/>
              <a:ahLst/>
              <a:cxnLst/>
              <a:rect l="0" t="0" r="0" b="0"/>
              <a:pathLst>
                <a:path h="4531829">
                  <a:moveTo>
                    <a:pt x="0" y="453182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9322">
              <a:extLst>
                <a:ext uri="{FF2B5EF4-FFF2-40B4-BE49-F238E27FC236}">
                  <a16:creationId xmlns:a16="http://schemas.microsoft.com/office/drawing/2014/main" id="{A05B5C5D-4F73-4FF8-88E3-327854AB17FD}"/>
                </a:ext>
              </a:extLst>
            </p:cNvPr>
            <p:cNvSpPr/>
            <p:nvPr/>
          </p:nvSpPr>
          <p:spPr>
            <a:xfrm>
              <a:off x="0" y="453096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9324">
              <a:extLst>
                <a:ext uri="{FF2B5EF4-FFF2-40B4-BE49-F238E27FC236}">
                  <a16:creationId xmlns:a16="http://schemas.microsoft.com/office/drawing/2014/main" id="{2EE8F614-2424-4D24-9183-38A84CDCC94A}"/>
                </a:ext>
              </a:extLst>
            </p:cNvPr>
            <p:cNvSpPr/>
            <p:nvPr/>
          </p:nvSpPr>
          <p:spPr>
            <a:xfrm>
              <a:off x="865" y="0"/>
              <a:ext cx="0" cy="4531829"/>
            </a:xfrm>
            <a:custGeom>
              <a:avLst/>
              <a:gdLst/>
              <a:ahLst/>
              <a:cxnLst/>
              <a:rect l="0" t="0" r="0" b="0"/>
              <a:pathLst>
                <a:path h="4531829">
                  <a:moveTo>
                    <a:pt x="0" y="4531829"/>
                  </a:moveTo>
                  <a:lnTo>
                    <a:pt x="0" y="453175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1358448C-A36D-4119-8E42-38CF4228581E}"/>
                </a:ext>
              </a:extLst>
            </p:cNvPr>
            <p:cNvPicPr/>
            <p:nvPr/>
          </p:nvPicPr>
          <p:blipFill>
            <a:blip r:embed="rId3"/>
            <a:stretch>
              <a:fillRect/>
            </a:stretch>
          </p:blipFill>
          <p:spPr>
            <a:xfrm>
              <a:off x="285912" y="65952"/>
              <a:ext cx="4005080" cy="4390653"/>
            </a:xfrm>
            <a:prstGeom prst="rect">
              <a:avLst/>
            </a:prstGeom>
          </p:spPr>
        </p:pic>
      </p:grpSp>
    </p:spTree>
    <p:extLst>
      <p:ext uri="{BB962C8B-B14F-4D97-AF65-F5344CB8AC3E}">
        <p14:creationId xmlns:p14="http://schemas.microsoft.com/office/powerpoint/2010/main" val="3710128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Column Store</a:t>
            </a:r>
            <a:endParaRPr lang="en-US" dirty="0"/>
          </a:p>
        </p:txBody>
      </p:sp>
      <p:grpSp>
        <p:nvGrpSpPr>
          <p:cNvPr id="9" name="Group 8">
            <a:extLst>
              <a:ext uri="{FF2B5EF4-FFF2-40B4-BE49-F238E27FC236}">
                <a16:creationId xmlns:a16="http://schemas.microsoft.com/office/drawing/2014/main" id="{3207B3C5-A9D6-40B9-BBC8-73E59C6C0364}"/>
              </a:ext>
            </a:extLst>
          </p:cNvPr>
          <p:cNvGrpSpPr/>
          <p:nvPr/>
        </p:nvGrpSpPr>
        <p:grpSpPr>
          <a:xfrm>
            <a:off x="677335" y="1155892"/>
            <a:ext cx="8175720" cy="4912399"/>
            <a:chOff x="0" y="0"/>
            <a:chExt cx="4576905" cy="3429968"/>
          </a:xfrm>
        </p:grpSpPr>
        <p:sp>
          <p:nvSpPr>
            <p:cNvPr id="10" name="Shape 9583">
              <a:extLst>
                <a:ext uri="{FF2B5EF4-FFF2-40B4-BE49-F238E27FC236}">
                  <a16:creationId xmlns:a16="http://schemas.microsoft.com/office/drawing/2014/main" id="{3862C761-85FF-4EB3-8AAE-2DF976543CE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9585">
              <a:extLst>
                <a:ext uri="{FF2B5EF4-FFF2-40B4-BE49-F238E27FC236}">
                  <a16:creationId xmlns:a16="http://schemas.microsoft.com/office/drawing/2014/main" id="{4C87198E-A4BA-4A1F-B7F9-A9024734D431}"/>
                </a:ext>
              </a:extLst>
            </p:cNvPr>
            <p:cNvSpPr/>
            <p:nvPr/>
          </p:nvSpPr>
          <p:spPr>
            <a:xfrm>
              <a:off x="4576040" y="0"/>
              <a:ext cx="0" cy="3429968"/>
            </a:xfrm>
            <a:custGeom>
              <a:avLst/>
              <a:gdLst/>
              <a:ahLst/>
              <a:cxnLst/>
              <a:rect l="0" t="0" r="0" b="0"/>
              <a:pathLst>
                <a:path h="3429968">
                  <a:moveTo>
                    <a:pt x="0" y="342996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9587">
              <a:extLst>
                <a:ext uri="{FF2B5EF4-FFF2-40B4-BE49-F238E27FC236}">
                  <a16:creationId xmlns:a16="http://schemas.microsoft.com/office/drawing/2014/main" id="{BD3402EC-33D8-4C04-B152-41BF052CDD48}"/>
                </a:ext>
              </a:extLst>
            </p:cNvPr>
            <p:cNvSpPr/>
            <p:nvPr/>
          </p:nvSpPr>
          <p:spPr>
            <a:xfrm>
              <a:off x="0" y="342910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9589">
              <a:extLst>
                <a:ext uri="{FF2B5EF4-FFF2-40B4-BE49-F238E27FC236}">
                  <a16:creationId xmlns:a16="http://schemas.microsoft.com/office/drawing/2014/main" id="{EB0E5AB9-D0BA-4F8A-A804-322C65EDAB04}"/>
                </a:ext>
              </a:extLst>
            </p:cNvPr>
            <p:cNvSpPr/>
            <p:nvPr/>
          </p:nvSpPr>
          <p:spPr>
            <a:xfrm>
              <a:off x="865" y="0"/>
              <a:ext cx="0" cy="3429968"/>
            </a:xfrm>
            <a:custGeom>
              <a:avLst/>
              <a:gdLst/>
              <a:ahLst/>
              <a:cxnLst/>
              <a:rect l="0" t="0" r="0" b="0"/>
              <a:pathLst>
                <a:path h="3429968">
                  <a:moveTo>
                    <a:pt x="0" y="3429968"/>
                  </a:moveTo>
                  <a:lnTo>
                    <a:pt x="0" y="342989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1BDB92-EFDA-473E-85F0-FAA32907D46F}"/>
                </a:ext>
              </a:extLst>
            </p:cNvPr>
            <p:cNvPicPr/>
            <p:nvPr/>
          </p:nvPicPr>
          <p:blipFill>
            <a:blip r:embed="rId3"/>
            <a:stretch>
              <a:fillRect/>
            </a:stretch>
          </p:blipFill>
          <p:spPr>
            <a:xfrm>
              <a:off x="93892" y="65952"/>
              <a:ext cx="4389120" cy="3288792"/>
            </a:xfrm>
            <a:prstGeom prst="rect">
              <a:avLst/>
            </a:prstGeom>
          </p:spPr>
        </p:pic>
      </p:grpSp>
      <p:sp>
        <p:nvSpPr>
          <p:cNvPr id="2" name="TextBox 1">
            <a:extLst>
              <a:ext uri="{FF2B5EF4-FFF2-40B4-BE49-F238E27FC236}">
                <a16:creationId xmlns:a16="http://schemas.microsoft.com/office/drawing/2014/main" id="{6769E728-B257-4237-A04C-62A137B40213}"/>
              </a:ext>
            </a:extLst>
          </p:cNvPr>
          <p:cNvSpPr txBox="1"/>
          <p:nvPr/>
        </p:nvSpPr>
        <p:spPr>
          <a:xfrm>
            <a:off x="677335" y="6252776"/>
            <a:ext cx="6884045" cy="276999"/>
          </a:xfrm>
          <a:prstGeom prst="rect">
            <a:avLst/>
          </a:prstGeom>
          <a:noFill/>
        </p:spPr>
        <p:txBody>
          <a:bodyPr wrap="square" rtlCol="0">
            <a:spAutoFit/>
          </a:bodyPr>
          <a:lstStyle/>
          <a:p>
            <a:r>
              <a:rPr lang="en-US" sz="1200" dirty="0"/>
              <a:t>* In every analytics query we only select very few columns </a:t>
            </a:r>
          </a:p>
        </p:txBody>
      </p:sp>
    </p:spTree>
    <p:extLst>
      <p:ext uri="{BB962C8B-B14F-4D97-AF65-F5344CB8AC3E}">
        <p14:creationId xmlns:p14="http://schemas.microsoft.com/office/powerpoint/2010/main" val="550721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Column Store Compression</a:t>
            </a:r>
            <a:endParaRPr lang="en-US" dirty="0"/>
          </a:p>
        </p:txBody>
      </p:sp>
      <p:sp>
        <p:nvSpPr>
          <p:cNvPr id="2" name="TextBox 1">
            <a:extLst>
              <a:ext uri="{FF2B5EF4-FFF2-40B4-BE49-F238E27FC236}">
                <a16:creationId xmlns:a16="http://schemas.microsoft.com/office/drawing/2014/main" id="{6769E728-B257-4237-A04C-62A137B40213}"/>
              </a:ext>
            </a:extLst>
          </p:cNvPr>
          <p:cNvSpPr txBox="1"/>
          <p:nvPr/>
        </p:nvSpPr>
        <p:spPr>
          <a:xfrm>
            <a:off x="677335" y="6252776"/>
            <a:ext cx="6884045"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t>Column store table is bad for update, so normally immutable.</a:t>
            </a:r>
          </a:p>
        </p:txBody>
      </p:sp>
      <p:grpSp>
        <p:nvGrpSpPr>
          <p:cNvPr id="12" name="Group 11">
            <a:extLst>
              <a:ext uri="{FF2B5EF4-FFF2-40B4-BE49-F238E27FC236}">
                <a16:creationId xmlns:a16="http://schemas.microsoft.com/office/drawing/2014/main" id="{3562EF91-5D1F-4A50-8CC6-4FE0DE428BB7}"/>
              </a:ext>
            </a:extLst>
          </p:cNvPr>
          <p:cNvGrpSpPr/>
          <p:nvPr/>
        </p:nvGrpSpPr>
        <p:grpSpPr>
          <a:xfrm>
            <a:off x="677335" y="1155892"/>
            <a:ext cx="7165403" cy="4740815"/>
            <a:chOff x="0" y="0"/>
            <a:chExt cx="4576905" cy="3382724"/>
          </a:xfrm>
        </p:grpSpPr>
        <p:sp>
          <p:nvSpPr>
            <p:cNvPr id="13" name="Shape 9623">
              <a:extLst>
                <a:ext uri="{FF2B5EF4-FFF2-40B4-BE49-F238E27FC236}">
                  <a16:creationId xmlns:a16="http://schemas.microsoft.com/office/drawing/2014/main" id="{386C359A-0710-42C4-9DD9-A9191AB23F7C}"/>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9625">
              <a:extLst>
                <a:ext uri="{FF2B5EF4-FFF2-40B4-BE49-F238E27FC236}">
                  <a16:creationId xmlns:a16="http://schemas.microsoft.com/office/drawing/2014/main" id="{1232C78C-9480-4188-91AD-95C3F0581E5C}"/>
                </a:ext>
              </a:extLst>
            </p:cNvPr>
            <p:cNvSpPr/>
            <p:nvPr/>
          </p:nvSpPr>
          <p:spPr>
            <a:xfrm>
              <a:off x="4576040" y="0"/>
              <a:ext cx="0" cy="3382723"/>
            </a:xfrm>
            <a:custGeom>
              <a:avLst/>
              <a:gdLst/>
              <a:ahLst/>
              <a:cxnLst/>
              <a:rect l="0" t="0" r="0" b="0"/>
              <a:pathLst>
                <a:path h="3382723">
                  <a:moveTo>
                    <a:pt x="0" y="338272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9627">
              <a:extLst>
                <a:ext uri="{FF2B5EF4-FFF2-40B4-BE49-F238E27FC236}">
                  <a16:creationId xmlns:a16="http://schemas.microsoft.com/office/drawing/2014/main" id="{D332840A-956B-417D-A67E-5BFBE4B7743C}"/>
                </a:ext>
              </a:extLst>
            </p:cNvPr>
            <p:cNvSpPr/>
            <p:nvPr/>
          </p:nvSpPr>
          <p:spPr>
            <a:xfrm>
              <a:off x="0" y="338185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9629">
              <a:extLst>
                <a:ext uri="{FF2B5EF4-FFF2-40B4-BE49-F238E27FC236}">
                  <a16:creationId xmlns:a16="http://schemas.microsoft.com/office/drawing/2014/main" id="{297A9B25-29DE-4EB6-A1C5-C5A56BEE3ED1}"/>
                </a:ext>
              </a:extLst>
            </p:cNvPr>
            <p:cNvSpPr/>
            <p:nvPr/>
          </p:nvSpPr>
          <p:spPr>
            <a:xfrm>
              <a:off x="865" y="0"/>
              <a:ext cx="0" cy="3382724"/>
            </a:xfrm>
            <a:custGeom>
              <a:avLst/>
              <a:gdLst/>
              <a:ahLst/>
              <a:cxnLst/>
              <a:rect l="0" t="0" r="0" b="0"/>
              <a:pathLst>
                <a:path h="3382724">
                  <a:moveTo>
                    <a:pt x="0" y="3382724"/>
                  </a:moveTo>
                  <a:lnTo>
                    <a:pt x="0" y="338265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C19E138F-6A19-4E1B-B1A1-5D1D94B2BDB1}"/>
                </a:ext>
              </a:extLst>
            </p:cNvPr>
            <p:cNvPicPr/>
            <p:nvPr/>
          </p:nvPicPr>
          <p:blipFill>
            <a:blip r:embed="rId3"/>
            <a:stretch>
              <a:fillRect/>
            </a:stretch>
          </p:blipFill>
          <p:spPr>
            <a:xfrm>
              <a:off x="93892" y="65952"/>
              <a:ext cx="4389120" cy="3241548"/>
            </a:xfrm>
            <a:prstGeom prst="rect">
              <a:avLst/>
            </a:prstGeom>
          </p:spPr>
        </p:pic>
      </p:grpSp>
    </p:spTree>
    <p:extLst>
      <p:ext uri="{BB962C8B-B14F-4D97-AF65-F5344CB8AC3E}">
        <p14:creationId xmlns:p14="http://schemas.microsoft.com/office/powerpoint/2010/main" val="3201995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Data Cube in Data Warehouse</a:t>
            </a:r>
            <a:endParaRPr lang="en-US" dirty="0"/>
          </a:p>
        </p:txBody>
      </p:sp>
      <p:pic>
        <p:nvPicPr>
          <p:cNvPr id="18" name="Picture 17">
            <a:extLst>
              <a:ext uri="{FF2B5EF4-FFF2-40B4-BE49-F238E27FC236}">
                <a16:creationId xmlns:a16="http://schemas.microsoft.com/office/drawing/2014/main" id="{D364A355-55FD-470D-AD39-7449F4D4303C}"/>
              </a:ext>
            </a:extLst>
          </p:cNvPr>
          <p:cNvPicPr/>
          <p:nvPr/>
        </p:nvPicPr>
        <p:blipFill>
          <a:blip r:embed="rId3"/>
          <a:stretch>
            <a:fillRect/>
          </a:stretch>
        </p:blipFill>
        <p:spPr>
          <a:xfrm>
            <a:off x="667810" y="1375115"/>
            <a:ext cx="6884045" cy="4107770"/>
          </a:xfrm>
          <a:prstGeom prst="rect">
            <a:avLst/>
          </a:prstGeom>
        </p:spPr>
      </p:pic>
    </p:spTree>
    <p:extLst>
      <p:ext uri="{BB962C8B-B14F-4D97-AF65-F5344CB8AC3E}">
        <p14:creationId xmlns:p14="http://schemas.microsoft.com/office/powerpoint/2010/main" val="427063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862DB-8099-4AA5-9B3A-64FD7DD4626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Fault Tolerant Host Network</a:t>
            </a:r>
          </a:p>
        </p:txBody>
      </p:sp>
      <p:cxnSp>
        <p:nvCxnSpPr>
          <p:cNvPr id="75" name="Straight Connector 7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8" name="Picture 4" descr="Image result for fault tolerance machine">
            <a:extLst>
              <a:ext uri="{FF2B5EF4-FFF2-40B4-BE49-F238E27FC236}">
                <a16:creationId xmlns:a16="http://schemas.microsoft.com/office/drawing/2014/main" id="{F65C847B-C5B8-41AC-AE14-3CD340919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827937"/>
            <a:ext cx="6553545" cy="521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20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Encoding</a:t>
            </a:r>
          </a:p>
        </p:txBody>
      </p:sp>
    </p:spTree>
    <p:extLst>
      <p:ext uri="{BB962C8B-B14F-4D97-AF65-F5344CB8AC3E}">
        <p14:creationId xmlns:p14="http://schemas.microsoft.com/office/powerpoint/2010/main" val="3138615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Encoding</a:t>
            </a:r>
            <a:endParaRPr lang="en-US" dirty="0"/>
          </a:p>
        </p:txBody>
      </p:sp>
      <p:sp>
        <p:nvSpPr>
          <p:cNvPr id="12" name="Content Placeholder 1">
            <a:extLst>
              <a:ext uri="{FF2B5EF4-FFF2-40B4-BE49-F238E27FC236}">
                <a16:creationId xmlns:a16="http://schemas.microsoft.com/office/drawing/2014/main" id="{C796A7DE-903E-42B2-84C9-AB6F0D565C3E}"/>
              </a:ext>
            </a:extLst>
          </p:cNvPr>
          <p:cNvSpPr>
            <a:spLocks noGrp="1"/>
          </p:cNvSpPr>
          <p:nvPr>
            <p:ph idx="1"/>
          </p:nvPr>
        </p:nvSpPr>
        <p:spPr>
          <a:xfrm>
            <a:off x="677334" y="1664321"/>
            <a:ext cx="8152341" cy="3964954"/>
          </a:xfrm>
        </p:spPr>
        <p:txBody>
          <a:bodyPr>
            <a:normAutofit fontScale="92500" lnSpcReduction="10000"/>
          </a:bodyPr>
          <a:lstStyle/>
          <a:p>
            <a:r>
              <a:rPr lang="en-US" dirty="0"/>
              <a:t>Backward compatibility</a:t>
            </a:r>
          </a:p>
          <a:p>
            <a:pPr lvl="1"/>
            <a:r>
              <a:rPr lang="en-US" dirty="0"/>
              <a:t>Newer code can read data written by older code</a:t>
            </a:r>
          </a:p>
          <a:p>
            <a:r>
              <a:rPr lang="en-US" dirty="0"/>
              <a:t>Forward compatibility</a:t>
            </a:r>
          </a:p>
          <a:p>
            <a:pPr lvl="1"/>
            <a:r>
              <a:rPr lang="en-US" dirty="0"/>
              <a:t>Older code can read data written by newer code.</a:t>
            </a:r>
          </a:p>
          <a:p>
            <a:r>
              <a:rPr lang="en-US" dirty="0"/>
              <a:t>Text format</a:t>
            </a:r>
          </a:p>
          <a:p>
            <a:pPr lvl="1"/>
            <a:r>
              <a:rPr lang="en-US" dirty="0"/>
              <a:t>JSON, XML and CSV</a:t>
            </a:r>
          </a:p>
          <a:p>
            <a:r>
              <a:rPr lang="en-US" dirty="0"/>
              <a:t>Language-Specific Formats, normally a bad idea.</a:t>
            </a:r>
          </a:p>
          <a:p>
            <a:pPr lvl="1"/>
            <a:r>
              <a:rPr lang="en-US" dirty="0"/>
              <a:t>java.io.serializable</a:t>
            </a:r>
          </a:p>
          <a:p>
            <a:r>
              <a:rPr lang="en-US" dirty="0"/>
              <a:t>Binary format</a:t>
            </a:r>
          </a:p>
          <a:p>
            <a:pPr lvl="1"/>
            <a:r>
              <a:rPr lang="en-US" dirty="0"/>
              <a:t>Protocol Buffers, Thrift and Avro</a:t>
            </a:r>
          </a:p>
        </p:txBody>
      </p:sp>
    </p:spTree>
    <p:extLst>
      <p:ext uri="{BB962C8B-B14F-4D97-AF65-F5344CB8AC3E}">
        <p14:creationId xmlns:p14="http://schemas.microsoft.com/office/powerpoint/2010/main" val="4088783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Thrift Binary Protocol</a:t>
            </a:r>
            <a:endParaRPr lang="en-US" dirty="0"/>
          </a:p>
        </p:txBody>
      </p:sp>
      <p:grpSp>
        <p:nvGrpSpPr>
          <p:cNvPr id="6" name="Group 5">
            <a:extLst>
              <a:ext uri="{FF2B5EF4-FFF2-40B4-BE49-F238E27FC236}">
                <a16:creationId xmlns:a16="http://schemas.microsoft.com/office/drawing/2014/main" id="{AA1BC7BF-10A5-4093-9972-CAA92F4FA487}"/>
              </a:ext>
            </a:extLst>
          </p:cNvPr>
          <p:cNvGrpSpPr/>
          <p:nvPr/>
        </p:nvGrpSpPr>
        <p:grpSpPr>
          <a:xfrm>
            <a:off x="677334" y="1524000"/>
            <a:ext cx="7071620" cy="4888523"/>
            <a:chOff x="0" y="0"/>
            <a:chExt cx="4576905" cy="3423871"/>
          </a:xfrm>
        </p:grpSpPr>
        <p:sp>
          <p:nvSpPr>
            <p:cNvPr id="7" name="Shape 11710">
              <a:extLst>
                <a:ext uri="{FF2B5EF4-FFF2-40B4-BE49-F238E27FC236}">
                  <a16:creationId xmlns:a16="http://schemas.microsoft.com/office/drawing/2014/main" id="{73EC2A82-10B5-4EAC-9DA9-3880A85BB7B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1712">
              <a:extLst>
                <a:ext uri="{FF2B5EF4-FFF2-40B4-BE49-F238E27FC236}">
                  <a16:creationId xmlns:a16="http://schemas.microsoft.com/office/drawing/2014/main" id="{C7973A0B-80E2-419C-9DB1-491FB6F3CF58}"/>
                </a:ext>
              </a:extLst>
            </p:cNvPr>
            <p:cNvSpPr/>
            <p:nvPr/>
          </p:nvSpPr>
          <p:spPr>
            <a:xfrm>
              <a:off x="4576040" y="0"/>
              <a:ext cx="0" cy="3423871"/>
            </a:xfrm>
            <a:custGeom>
              <a:avLst/>
              <a:gdLst/>
              <a:ahLst/>
              <a:cxnLst/>
              <a:rect l="0" t="0" r="0" b="0"/>
              <a:pathLst>
                <a:path h="3423871">
                  <a:moveTo>
                    <a:pt x="0" y="3423871"/>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1714">
              <a:extLst>
                <a:ext uri="{FF2B5EF4-FFF2-40B4-BE49-F238E27FC236}">
                  <a16:creationId xmlns:a16="http://schemas.microsoft.com/office/drawing/2014/main" id="{E568499D-9314-4FD0-8CE4-B7E7C792523B}"/>
                </a:ext>
              </a:extLst>
            </p:cNvPr>
            <p:cNvSpPr/>
            <p:nvPr/>
          </p:nvSpPr>
          <p:spPr>
            <a:xfrm>
              <a:off x="0" y="342300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716">
              <a:extLst>
                <a:ext uri="{FF2B5EF4-FFF2-40B4-BE49-F238E27FC236}">
                  <a16:creationId xmlns:a16="http://schemas.microsoft.com/office/drawing/2014/main" id="{28063976-EDC0-4366-A653-E58837375B7C}"/>
                </a:ext>
              </a:extLst>
            </p:cNvPr>
            <p:cNvSpPr/>
            <p:nvPr/>
          </p:nvSpPr>
          <p:spPr>
            <a:xfrm>
              <a:off x="865" y="0"/>
              <a:ext cx="0" cy="3423871"/>
            </a:xfrm>
            <a:custGeom>
              <a:avLst/>
              <a:gdLst/>
              <a:ahLst/>
              <a:cxnLst/>
              <a:rect l="0" t="0" r="0" b="0"/>
              <a:pathLst>
                <a:path h="3423871">
                  <a:moveTo>
                    <a:pt x="0" y="3423871"/>
                  </a:moveTo>
                  <a:lnTo>
                    <a:pt x="0" y="342380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B331C7AD-ED8C-4965-A444-1C160CCA0F82}"/>
                </a:ext>
              </a:extLst>
            </p:cNvPr>
            <p:cNvPicPr/>
            <p:nvPr/>
          </p:nvPicPr>
          <p:blipFill>
            <a:blip r:embed="rId3"/>
            <a:stretch>
              <a:fillRect/>
            </a:stretch>
          </p:blipFill>
          <p:spPr>
            <a:xfrm>
              <a:off x="93892" y="65952"/>
              <a:ext cx="4389120" cy="3282696"/>
            </a:xfrm>
            <a:prstGeom prst="rect">
              <a:avLst/>
            </a:prstGeom>
          </p:spPr>
        </p:pic>
      </p:grpSp>
    </p:spTree>
    <p:extLst>
      <p:ext uri="{BB962C8B-B14F-4D97-AF65-F5344CB8AC3E}">
        <p14:creationId xmlns:p14="http://schemas.microsoft.com/office/powerpoint/2010/main" val="3525906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Thrift Compact Protocol</a:t>
            </a:r>
            <a:endParaRPr lang="en-US" dirty="0"/>
          </a:p>
        </p:txBody>
      </p:sp>
      <p:grpSp>
        <p:nvGrpSpPr>
          <p:cNvPr id="12" name="Group 11">
            <a:extLst>
              <a:ext uri="{FF2B5EF4-FFF2-40B4-BE49-F238E27FC236}">
                <a16:creationId xmlns:a16="http://schemas.microsoft.com/office/drawing/2014/main" id="{B1CD523C-2413-4D0F-A11C-539E5755E427}"/>
              </a:ext>
            </a:extLst>
          </p:cNvPr>
          <p:cNvGrpSpPr/>
          <p:nvPr/>
        </p:nvGrpSpPr>
        <p:grpSpPr>
          <a:xfrm>
            <a:off x="677334" y="1524000"/>
            <a:ext cx="7224020" cy="4876800"/>
            <a:chOff x="0" y="0"/>
            <a:chExt cx="4576905" cy="3140408"/>
          </a:xfrm>
        </p:grpSpPr>
        <p:sp>
          <p:nvSpPr>
            <p:cNvPr id="13" name="Shape 11798">
              <a:extLst>
                <a:ext uri="{FF2B5EF4-FFF2-40B4-BE49-F238E27FC236}">
                  <a16:creationId xmlns:a16="http://schemas.microsoft.com/office/drawing/2014/main" id="{D89493E2-3433-4663-B78B-7D14D7EB27E9}"/>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1800">
              <a:extLst>
                <a:ext uri="{FF2B5EF4-FFF2-40B4-BE49-F238E27FC236}">
                  <a16:creationId xmlns:a16="http://schemas.microsoft.com/office/drawing/2014/main" id="{3171B5D1-2816-463F-A2B3-C1D5C2995E10}"/>
                </a:ext>
              </a:extLst>
            </p:cNvPr>
            <p:cNvSpPr/>
            <p:nvPr/>
          </p:nvSpPr>
          <p:spPr>
            <a:xfrm>
              <a:off x="4576040" y="0"/>
              <a:ext cx="0" cy="3140408"/>
            </a:xfrm>
            <a:custGeom>
              <a:avLst/>
              <a:gdLst/>
              <a:ahLst/>
              <a:cxnLst/>
              <a:rect l="0" t="0" r="0" b="0"/>
              <a:pathLst>
                <a:path h="3140408">
                  <a:moveTo>
                    <a:pt x="0" y="314040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1802">
              <a:extLst>
                <a:ext uri="{FF2B5EF4-FFF2-40B4-BE49-F238E27FC236}">
                  <a16:creationId xmlns:a16="http://schemas.microsoft.com/office/drawing/2014/main" id="{437E3E0C-6DA6-4A6A-A196-2B1651B52368}"/>
                </a:ext>
              </a:extLst>
            </p:cNvPr>
            <p:cNvSpPr/>
            <p:nvPr/>
          </p:nvSpPr>
          <p:spPr>
            <a:xfrm>
              <a:off x="0" y="313954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1804">
              <a:extLst>
                <a:ext uri="{FF2B5EF4-FFF2-40B4-BE49-F238E27FC236}">
                  <a16:creationId xmlns:a16="http://schemas.microsoft.com/office/drawing/2014/main" id="{12C9112D-FF2B-4831-A3F5-16CD0BAF76CE}"/>
                </a:ext>
              </a:extLst>
            </p:cNvPr>
            <p:cNvSpPr/>
            <p:nvPr/>
          </p:nvSpPr>
          <p:spPr>
            <a:xfrm>
              <a:off x="865" y="0"/>
              <a:ext cx="0" cy="3140408"/>
            </a:xfrm>
            <a:custGeom>
              <a:avLst/>
              <a:gdLst/>
              <a:ahLst/>
              <a:cxnLst/>
              <a:rect l="0" t="0" r="0" b="0"/>
              <a:pathLst>
                <a:path h="3140408">
                  <a:moveTo>
                    <a:pt x="0" y="3140408"/>
                  </a:moveTo>
                  <a:lnTo>
                    <a:pt x="0" y="314033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94394803-8BA3-431D-9782-E19889A08D69}"/>
                </a:ext>
              </a:extLst>
            </p:cNvPr>
            <p:cNvPicPr/>
            <p:nvPr/>
          </p:nvPicPr>
          <p:blipFill>
            <a:blip r:embed="rId3"/>
            <a:stretch>
              <a:fillRect/>
            </a:stretch>
          </p:blipFill>
          <p:spPr>
            <a:xfrm>
              <a:off x="93892" y="65952"/>
              <a:ext cx="4389120" cy="2999232"/>
            </a:xfrm>
            <a:prstGeom prst="rect">
              <a:avLst/>
            </a:prstGeom>
          </p:spPr>
        </p:pic>
      </p:grpSp>
    </p:spTree>
    <p:extLst>
      <p:ext uri="{BB962C8B-B14F-4D97-AF65-F5344CB8AC3E}">
        <p14:creationId xmlns:p14="http://schemas.microsoft.com/office/powerpoint/2010/main" val="23979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Protocol Buffer</a:t>
            </a:r>
            <a:endParaRPr lang="en-US" dirty="0"/>
          </a:p>
        </p:txBody>
      </p:sp>
      <p:grpSp>
        <p:nvGrpSpPr>
          <p:cNvPr id="9" name="Group 8">
            <a:extLst>
              <a:ext uri="{FF2B5EF4-FFF2-40B4-BE49-F238E27FC236}">
                <a16:creationId xmlns:a16="http://schemas.microsoft.com/office/drawing/2014/main" id="{98015204-AE0A-45D5-9245-FCADCCA98FA5}"/>
              </a:ext>
            </a:extLst>
          </p:cNvPr>
          <p:cNvGrpSpPr/>
          <p:nvPr/>
        </p:nvGrpSpPr>
        <p:grpSpPr>
          <a:xfrm>
            <a:off x="677334" y="1524000"/>
            <a:ext cx="7201935" cy="4548554"/>
            <a:chOff x="-865" y="0"/>
            <a:chExt cx="4577770" cy="2846276"/>
          </a:xfrm>
        </p:grpSpPr>
        <p:sp>
          <p:nvSpPr>
            <p:cNvPr id="10" name="Shape 11862">
              <a:extLst>
                <a:ext uri="{FF2B5EF4-FFF2-40B4-BE49-F238E27FC236}">
                  <a16:creationId xmlns:a16="http://schemas.microsoft.com/office/drawing/2014/main" id="{2B7421E8-1725-42E2-9B3F-D845F99D876F}"/>
                </a:ext>
              </a:extLst>
            </p:cNvPr>
            <p:cNvSpPr/>
            <p:nvPr/>
          </p:nvSpPr>
          <p:spPr>
            <a:xfrm>
              <a:off x="-865"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1864">
              <a:extLst>
                <a:ext uri="{FF2B5EF4-FFF2-40B4-BE49-F238E27FC236}">
                  <a16:creationId xmlns:a16="http://schemas.microsoft.com/office/drawing/2014/main" id="{72B662F3-349F-45BE-971A-14C53D552FBD}"/>
                </a:ext>
              </a:extLst>
            </p:cNvPr>
            <p:cNvSpPr/>
            <p:nvPr/>
          </p:nvSpPr>
          <p:spPr>
            <a:xfrm>
              <a:off x="4576040" y="0"/>
              <a:ext cx="0" cy="2846276"/>
            </a:xfrm>
            <a:custGeom>
              <a:avLst/>
              <a:gdLst/>
              <a:ahLst/>
              <a:cxnLst/>
              <a:rect l="0" t="0" r="0" b="0"/>
              <a:pathLst>
                <a:path h="2846276">
                  <a:moveTo>
                    <a:pt x="0" y="2846276"/>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1866">
              <a:extLst>
                <a:ext uri="{FF2B5EF4-FFF2-40B4-BE49-F238E27FC236}">
                  <a16:creationId xmlns:a16="http://schemas.microsoft.com/office/drawing/2014/main" id="{0DEE6E7B-794F-4C8B-A4B6-70ADB9633529}"/>
                </a:ext>
              </a:extLst>
            </p:cNvPr>
            <p:cNvSpPr/>
            <p:nvPr/>
          </p:nvSpPr>
          <p:spPr>
            <a:xfrm>
              <a:off x="0" y="28454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1868">
              <a:extLst>
                <a:ext uri="{FF2B5EF4-FFF2-40B4-BE49-F238E27FC236}">
                  <a16:creationId xmlns:a16="http://schemas.microsoft.com/office/drawing/2014/main" id="{F494C3A4-7B12-46CE-A82C-0E135FDD34B3}"/>
                </a:ext>
              </a:extLst>
            </p:cNvPr>
            <p:cNvSpPr/>
            <p:nvPr/>
          </p:nvSpPr>
          <p:spPr>
            <a:xfrm>
              <a:off x="865" y="0"/>
              <a:ext cx="0" cy="2846276"/>
            </a:xfrm>
            <a:custGeom>
              <a:avLst/>
              <a:gdLst/>
              <a:ahLst/>
              <a:cxnLst/>
              <a:rect l="0" t="0" r="0" b="0"/>
              <a:pathLst>
                <a:path h="2846276">
                  <a:moveTo>
                    <a:pt x="0" y="2846276"/>
                  </a:moveTo>
                  <a:lnTo>
                    <a:pt x="0" y="2846204"/>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67ECA758-FC15-4D4E-905A-0E9AB6D89739}"/>
                </a:ext>
              </a:extLst>
            </p:cNvPr>
            <p:cNvPicPr/>
            <p:nvPr/>
          </p:nvPicPr>
          <p:blipFill>
            <a:blip r:embed="rId3"/>
            <a:stretch>
              <a:fillRect/>
            </a:stretch>
          </p:blipFill>
          <p:spPr>
            <a:xfrm>
              <a:off x="93892" y="65952"/>
              <a:ext cx="4389120" cy="2705100"/>
            </a:xfrm>
            <a:prstGeom prst="rect">
              <a:avLst/>
            </a:prstGeom>
          </p:spPr>
        </p:pic>
      </p:grpSp>
    </p:spTree>
    <p:extLst>
      <p:ext uri="{BB962C8B-B14F-4D97-AF65-F5344CB8AC3E}">
        <p14:creationId xmlns:p14="http://schemas.microsoft.com/office/powerpoint/2010/main" val="1894733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Avro Schema Definition</a:t>
            </a:r>
            <a:endParaRPr lang="en-US" dirty="0"/>
          </a:p>
        </p:txBody>
      </p:sp>
      <p:sp>
        <p:nvSpPr>
          <p:cNvPr id="12" name="Content Placeholder 1">
            <a:extLst>
              <a:ext uri="{FF2B5EF4-FFF2-40B4-BE49-F238E27FC236}">
                <a16:creationId xmlns:a16="http://schemas.microsoft.com/office/drawing/2014/main" id="{C796A7DE-903E-42B2-84C9-AB6F0D565C3E}"/>
              </a:ext>
            </a:extLst>
          </p:cNvPr>
          <p:cNvSpPr>
            <a:spLocks noGrp="1"/>
          </p:cNvSpPr>
          <p:nvPr>
            <p:ph idx="1"/>
          </p:nvPr>
        </p:nvSpPr>
        <p:spPr>
          <a:xfrm>
            <a:off x="677334" y="1664321"/>
            <a:ext cx="8152341" cy="3964954"/>
          </a:xfrm>
        </p:spPr>
        <p:txBody>
          <a:bodyPr>
            <a:normAutofit fontScale="92500" lnSpcReduction="20000"/>
          </a:bodyPr>
          <a:lstStyle/>
          <a:p>
            <a:r>
              <a:rPr lang="en-US" dirty="0"/>
              <a:t>Starting from 2009, a sub project of Hadoop</a:t>
            </a:r>
          </a:p>
          <a:p>
            <a:r>
              <a:rPr lang="en-US" dirty="0"/>
              <a:t>Schema definition</a:t>
            </a:r>
          </a:p>
          <a:p>
            <a:pPr marL="0" indent="0">
              <a:buNone/>
            </a:pPr>
            <a:r>
              <a:rPr lang="en-US" sz="1200" dirty="0">
                <a:latin typeface="Times New Roman" panose="02020603050405020304" pitchFamily="18" charset="0"/>
                <a:cs typeface="Times New Roman" panose="02020603050405020304" pitchFamily="18" charset="0"/>
              </a:rPr>
              <a:t>Avro schemas are defined using JSON. Schemas are composed of primitive types (null, boolean, int, long, float, double, bytes, and string) and complex types (record, </a:t>
            </a:r>
            <a:r>
              <a:rPr lang="en-US" sz="1200" dirty="0" err="1">
                <a:latin typeface="Times New Roman" panose="02020603050405020304" pitchFamily="18" charset="0"/>
                <a:cs typeface="Times New Roman" panose="02020603050405020304" pitchFamily="18" charset="0"/>
              </a:rPr>
              <a:t>enum</a:t>
            </a:r>
            <a:r>
              <a:rPr lang="en-US" sz="1200" dirty="0">
                <a:latin typeface="Times New Roman" panose="02020603050405020304" pitchFamily="18" charset="0"/>
                <a:cs typeface="Times New Roman" panose="02020603050405020304" pitchFamily="18" charset="0"/>
              </a:rPr>
              <a:t>, array, map, union, and fixed).</a:t>
            </a:r>
          </a:p>
          <a:p>
            <a:pPr marL="0" indent="0">
              <a:buNone/>
            </a:pPr>
            <a:r>
              <a:rPr lang="en-US" sz="1200" dirty="0">
                <a:latin typeface="Times New Roman" panose="02020603050405020304" pitchFamily="18" charset="0"/>
                <a:cs typeface="Times New Roman" panose="02020603050405020304" pitchFamily="18" charset="0"/>
              </a:rPr>
              <a:t>Simple schema example:</a:t>
            </a:r>
          </a:p>
          <a:p>
            <a:pPr marL="0" indent="0">
              <a:buNone/>
            </a:pPr>
            <a:r>
              <a:rPr lang="en-US" sz="1200" dirty="0">
                <a:latin typeface="Times New Roman" panose="02020603050405020304" pitchFamily="18" charset="0"/>
                <a:cs typeface="Times New Roman" panose="02020603050405020304" pitchFamily="18" charset="0"/>
              </a:rPr>
              <a:t> </a:t>
            </a:r>
            <a:r>
              <a:rPr lang="en-US" sz="1200" dirty="0">
                <a:solidFill>
                  <a:srgbClr val="00B0F0"/>
                </a:solidFill>
                <a:latin typeface="Times New Roman" panose="02020603050405020304" pitchFamily="18" charset="0"/>
                <a:cs typeface="Times New Roman" panose="02020603050405020304" pitchFamily="18" charset="0"/>
              </a:rPr>
              <a:t>{</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"namespace": "</a:t>
            </a:r>
            <a:r>
              <a:rPr lang="en-US" sz="1200" dirty="0" err="1">
                <a:solidFill>
                  <a:srgbClr val="00B0F0"/>
                </a:solidFill>
                <a:latin typeface="Times New Roman" panose="02020603050405020304" pitchFamily="18" charset="0"/>
                <a:cs typeface="Times New Roman" panose="02020603050405020304" pitchFamily="18" charset="0"/>
              </a:rPr>
              <a:t>example.avro</a:t>
            </a:r>
            <a:r>
              <a:rPr lang="en-US" sz="1200" dirty="0">
                <a:solidFill>
                  <a:srgbClr val="00B0F0"/>
                </a:solidFill>
                <a:latin typeface="Times New Roman" panose="02020603050405020304" pitchFamily="18" charset="0"/>
                <a:cs typeface="Times New Roman" panose="02020603050405020304" pitchFamily="18" charset="0"/>
              </a:rPr>
              <a:t>",</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"type": "record",</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"name": "User",</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"fields": [</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{"name": "name", "type": "string"},</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{"name": "</a:t>
            </a:r>
            <a:r>
              <a:rPr lang="en-US" sz="1200" dirty="0" err="1">
                <a:solidFill>
                  <a:srgbClr val="00B0F0"/>
                </a:solidFill>
                <a:latin typeface="Times New Roman" panose="02020603050405020304" pitchFamily="18" charset="0"/>
                <a:cs typeface="Times New Roman" panose="02020603050405020304" pitchFamily="18" charset="0"/>
              </a:rPr>
              <a:t>favorite_number</a:t>
            </a:r>
            <a:r>
              <a:rPr lang="en-US" sz="1200" dirty="0">
                <a:solidFill>
                  <a:srgbClr val="00B0F0"/>
                </a:solidFill>
                <a:latin typeface="Times New Roman" panose="02020603050405020304" pitchFamily="18" charset="0"/>
                <a:cs typeface="Times New Roman" panose="02020603050405020304" pitchFamily="18" charset="0"/>
              </a:rPr>
              <a:t>",  "type": ["</a:t>
            </a:r>
            <a:r>
              <a:rPr lang="en-US" sz="1200" dirty="0" err="1">
                <a:solidFill>
                  <a:srgbClr val="00B0F0"/>
                </a:solidFill>
                <a:latin typeface="Times New Roman" panose="02020603050405020304" pitchFamily="18" charset="0"/>
                <a:cs typeface="Times New Roman" panose="02020603050405020304" pitchFamily="18" charset="0"/>
              </a:rPr>
              <a:t>int</a:t>
            </a:r>
            <a:r>
              <a:rPr lang="en-US" sz="1200" dirty="0">
                <a:solidFill>
                  <a:srgbClr val="00B0F0"/>
                </a:solidFill>
                <a:latin typeface="Times New Roman" panose="02020603050405020304" pitchFamily="18" charset="0"/>
                <a:cs typeface="Times New Roman" panose="02020603050405020304" pitchFamily="18" charset="0"/>
              </a:rPr>
              <a:t>", "null"]},</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{"name": "</a:t>
            </a:r>
            <a:r>
              <a:rPr lang="en-US" sz="1200" dirty="0" err="1">
                <a:solidFill>
                  <a:srgbClr val="00B0F0"/>
                </a:solidFill>
                <a:latin typeface="Times New Roman" panose="02020603050405020304" pitchFamily="18" charset="0"/>
                <a:cs typeface="Times New Roman" panose="02020603050405020304" pitchFamily="18" charset="0"/>
              </a:rPr>
              <a:t>favorite_color</a:t>
            </a:r>
            <a:r>
              <a:rPr lang="en-US" sz="1200" dirty="0">
                <a:solidFill>
                  <a:srgbClr val="00B0F0"/>
                </a:solidFill>
                <a:latin typeface="Times New Roman" panose="02020603050405020304" pitchFamily="18" charset="0"/>
                <a:cs typeface="Times New Roman" panose="02020603050405020304" pitchFamily="18" charset="0"/>
              </a:rPr>
              <a:t>", "type": ["string", "null"]}</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 </a:t>
            </a:r>
          </a:p>
          <a:p>
            <a:pPr marL="0" indent="0">
              <a:buNone/>
            </a:pPr>
            <a:r>
              <a:rPr lang="en-US" sz="1200" dirty="0">
                <a:solidFill>
                  <a:srgbClr val="00B0F0"/>
                </a:solidFill>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849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altLang="zh-CN" b="1" dirty="0"/>
              <a:t>Avro Serializing and Deserializing </a:t>
            </a:r>
            <a:endParaRPr lang="en-US" dirty="0"/>
          </a:p>
        </p:txBody>
      </p:sp>
      <p:sp>
        <p:nvSpPr>
          <p:cNvPr id="6" name="TextBox 5">
            <a:extLst>
              <a:ext uri="{FF2B5EF4-FFF2-40B4-BE49-F238E27FC236}">
                <a16:creationId xmlns:a16="http://schemas.microsoft.com/office/drawing/2014/main" id="{A0DB6E30-505B-45C4-A060-EE375AFE4E35}"/>
              </a:ext>
            </a:extLst>
          </p:cNvPr>
          <p:cNvSpPr txBox="1"/>
          <p:nvPr/>
        </p:nvSpPr>
        <p:spPr>
          <a:xfrm>
            <a:off x="677334" y="1314451"/>
            <a:ext cx="4409016" cy="2123658"/>
          </a:xfrm>
          <a:prstGeom prst="rect">
            <a:avLst/>
          </a:prstGeom>
          <a:noFill/>
        </p:spPr>
        <p:txBody>
          <a:bodyPr wrap="square" rtlCol="0">
            <a:spAutoFit/>
          </a:bodyPr>
          <a:lstStyle/>
          <a:p>
            <a:r>
              <a:rPr lang="en-US" sz="1200" dirty="0"/>
              <a:t>Serialization</a:t>
            </a:r>
          </a:p>
          <a:p>
            <a:r>
              <a:rPr lang="en-US" sz="1000" dirty="0"/>
              <a:t>import </a:t>
            </a:r>
            <a:r>
              <a:rPr lang="en-US" sz="1000" dirty="0" err="1"/>
              <a:t>avro.schema</a:t>
            </a:r>
            <a:endParaRPr lang="en-US" sz="1000" dirty="0"/>
          </a:p>
          <a:p>
            <a:r>
              <a:rPr lang="en-US" sz="1000" dirty="0"/>
              <a:t>from </a:t>
            </a:r>
            <a:r>
              <a:rPr lang="en-US" sz="1000" dirty="0" err="1"/>
              <a:t>avro.datafile</a:t>
            </a:r>
            <a:r>
              <a:rPr lang="en-US" sz="1000" dirty="0"/>
              <a:t> import </a:t>
            </a:r>
            <a:r>
              <a:rPr lang="en-US" sz="1000" dirty="0" err="1"/>
              <a:t>DataFileReader</a:t>
            </a:r>
            <a:r>
              <a:rPr lang="en-US" sz="1000" dirty="0"/>
              <a:t>, </a:t>
            </a:r>
            <a:r>
              <a:rPr lang="en-US" sz="1000" dirty="0" err="1"/>
              <a:t>DataFileWriter</a:t>
            </a:r>
            <a:endParaRPr lang="en-US" sz="1000" dirty="0"/>
          </a:p>
          <a:p>
            <a:r>
              <a:rPr lang="en-US" sz="1000" dirty="0"/>
              <a:t>from avro.io import </a:t>
            </a:r>
            <a:r>
              <a:rPr lang="en-US" sz="1000" dirty="0" err="1"/>
              <a:t>DatumReader</a:t>
            </a:r>
            <a:r>
              <a:rPr lang="en-US" sz="1000" dirty="0"/>
              <a:t>, </a:t>
            </a:r>
            <a:r>
              <a:rPr lang="en-US" sz="1000" dirty="0" err="1"/>
              <a:t>DatumWriter</a:t>
            </a:r>
            <a:endParaRPr lang="en-US" sz="1000" dirty="0"/>
          </a:p>
          <a:p>
            <a:endParaRPr lang="en-US" sz="1000" dirty="0"/>
          </a:p>
          <a:p>
            <a:r>
              <a:rPr lang="en-US" sz="1000" dirty="0"/>
              <a:t>schema = </a:t>
            </a:r>
            <a:r>
              <a:rPr lang="en-US" sz="1000" dirty="0" err="1"/>
              <a:t>avro.schema.parse</a:t>
            </a:r>
            <a:r>
              <a:rPr lang="en-US" sz="1000" dirty="0"/>
              <a:t>(open("</a:t>
            </a:r>
            <a:r>
              <a:rPr lang="en-US" sz="1000" dirty="0" err="1"/>
              <a:t>user.avsc</a:t>
            </a:r>
            <a:r>
              <a:rPr lang="en-US" sz="1000" dirty="0"/>
              <a:t>").read())  # need to know the schema to write</a:t>
            </a:r>
          </a:p>
          <a:p>
            <a:endParaRPr lang="en-US" sz="1000" dirty="0"/>
          </a:p>
          <a:p>
            <a:r>
              <a:rPr lang="en-US" sz="1000" dirty="0"/>
              <a:t>writer = </a:t>
            </a:r>
            <a:r>
              <a:rPr lang="en-US" sz="1000" dirty="0" err="1"/>
              <a:t>DataFileWriter</a:t>
            </a:r>
            <a:r>
              <a:rPr lang="en-US" sz="1000" dirty="0"/>
              <a:t>(open("</a:t>
            </a:r>
            <a:r>
              <a:rPr lang="en-US" sz="1000" dirty="0" err="1"/>
              <a:t>users.avro</a:t>
            </a:r>
            <a:r>
              <a:rPr lang="en-US" sz="1000" dirty="0"/>
              <a:t>", "w"), </a:t>
            </a:r>
            <a:r>
              <a:rPr lang="en-US" sz="1000" dirty="0" err="1"/>
              <a:t>DatumWriter</a:t>
            </a:r>
            <a:r>
              <a:rPr lang="en-US" sz="1000" dirty="0"/>
              <a:t>(), schema)</a:t>
            </a:r>
          </a:p>
          <a:p>
            <a:r>
              <a:rPr lang="en-US" sz="1000" dirty="0" err="1"/>
              <a:t>writer.append</a:t>
            </a:r>
            <a:r>
              <a:rPr lang="en-US" sz="1000" dirty="0"/>
              <a:t>({"name": "Alyssa", "</a:t>
            </a:r>
            <a:r>
              <a:rPr lang="en-US" sz="1000" dirty="0" err="1"/>
              <a:t>favorite_number</a:t>
            </a:r>
            <a:r>
              <a:rPr lang="en-US" sz="1000" dirty="0"/>
              <a:t>": 256})</a:t>
            </a:r>
          </a:p>
          <a:p>
            <a:r>
              <a:rPr lang="en-US" sz="1000" dirty="0" err="1"/>
              <a:t>writer.append</a:t>
            </a:r>
            <a:r>
              <a:rPr lang="en-US" sz="1000" dirty="0"/>
              <a:t>({"name": "Ben", "</a:t>
            </a:r>
            <a:r>
              <a:rPr lang="en-US" sz="1000" dirty="0" err="1"/>
              <a:t>favorite_number</a:t>
            </a:r>
            <a:r>
              <a:rPr lang="en-US" sz="1000" dirty="0"/>
              <a:t>": 7, "</a:t>
            </a:r>
            <a:r>
              <a:rPr lang="en-US" sz="1000" dirty="0" err="1"/>
              <a:t>favorite_color</a:t>
            </a:r>
            <a:r>
              <a:rPr lang="en-US" sz="1000" dirty="0"/>
              <a:t>": "red"})</a:t>
            </a:r>
          </a:p>
          <a:p>
            <a:r>
              <a:rPr lang="en-US" sz="1000" dirty="0" err="1"/>
              <a:t>writer.close</a:t>
            </a:r>
            <a:r>
              <a:rPr lang="en-US" sz="1000" dirty="0"/>
              <a:t>()</a:t>
            </a:r>
            <a:endParaRPr lang="en-US" sz="1000" dirty="0">
              <a:solidFill>
                <a:srgbClr val="00B0F0"/>
              </a:solidFill>
            </a:endParaRPr>
          </a:p>
        </p:txBody>
      </p:sp>
      <p:sp>
        <p:nvSpPr>
          <p:cNvPr id="10" name="TextBox 9">
            <a:extLst>
              <a:ext uri="{FF2B5EF4-FFF2-40B4-BE49-F238E27FC236}">
                <a16:creationId xmlns:a16="http://schemas.microsoft.com/office/drawing/2014/main" id="{8CFCE7FC-E5B6-49FC-8B7B-2AB7A3804EC3}"/>
              </a:ext>
            </a:extLst>
          </p:cNvPr>
          <p:cNvSpPr txBox="1"/>
          <p:nvPr/>
        </p:nvSpPr>
        <p:spPr>
          <a:xfrm>
            <a:off x="566652" y="3762376"/>
            <a:ext cx="4409016" cy="1046440"/>
          </a:xfrm>
          <a:prstGeom prst="rect">
            <a:avLst/>
          </a:prstGeom>
          <a:noFill/>
        </p:spPr>
        <p:txBody>
          <a:bodyPr wrap="square" rtlCol="0">
            <a:spAutoFit/>
          </a:bodyPr>
          <a:lstStyle/>
          <a:p>
            <a:r>
              <a:rPr lang="en-US" sz="1200" dirty="0"/>
              <a:t>Deserialization</a:t>
            </a:r>
          </a:p>
          <a:p>
            <a:r>
              <a:rPr lang="en-US" sz="1000" dirty="0"/>
              <a:t>reader = </a:t>
            </a:r>
            <a:r>
              <a:rPr lang="en-US" sz="1000" dirty="0" err="1"/>
              <a:t>DataFileReader</a:t>
            </a:r>
            <a:r>
              <a:rPr lang="en-US" sz="1000" dirty="0"/>
              <a:t>(open("</a:t>
            </a:r>
            <a:r>
              <a:rPr lang="en-US" sz="1000" dirty="0" err="1"/>
              <a:t>users.avro</a:t>
            </a:r>
            <a:r>
              <a:rPr lang="en-US" sz="1000" dirty="0"/>
              <a:t>", "r"), </a:t>
            </a:r>
            <a:r>
              <a:rPr lang="en-US" sz="1000" dirty="0" err="1"/>
              <a:t>DatumReader</a:t>
            </a:r>
            <a:r>
              <a:rPr lang="en-US" sz="1000" dirty="0"/>
              <a:t>())  # no need to know the schema to read</a:t>
            </a:r>
          </a:p>
          <a:p>
            <a:r>
              <a:rPr lang="en-US" sz="1000" dirty="0"/>
              <a:t>for user in reader:</a:t>
            </a:r>
          </a:p>
          <a:p>
            <a:r>
              <a:rPr lang="en-US" sz="1000" dirty="0"/>
              <a:t>    print user</a:t>
            </a:r>
          </a:p>
          <a:p>
            <a:r>
              <a:rPr lang="en-US" sz="1000" dirty="0" err="1"/>
              <a:t>reader.close</a:t>
            </a:r>
            <a:r>
              <a:rPr lang="en-US" sz="1000" dirty="0"/>
              <a:t>()</a:t>
            </a:r>
            <a:endParaRPr lang="en-US" sz="1000" dirty="0">
              <a:solidFill>
                <a:srgbClr val="00B0F0"/>
              </a:solidFill>
            </a:endParaRPr>
          </a:p>
        </p:txBody>
      </p:sp>
      <p:sp>
        <p:nvSpPr>
          <p:cNvPr id="11" name="TextBox 10">
            <a:extLst>
              <a:ext uri="{FF2B5EF4-FFF2-40B4-BE49-F238E27FC236}">
                <a16:creationId xmlns:a16="http://schemas.microsoft.com/office/drawing/2014/main" id="{D6A6C404-616D-4905-88F7-2D2066CE8479}"/>
              </a:ext>
            </a:extLst>
          </p:cNvPr>
          <p:cNvSpPr txBox="1"/>
          <p:nvPr/>
        </p:nvSpPr>
        <p:spPr>
          <a:xfrm>
            <a:off x="566652" y="5133083"/>
            <a:ext cx="4409016" cy="584775"/>
          </a:xfrm>
          <a:prstGeom prst="rect">
            <a:avLst/>
          </a:prstGeom>
          <a:noFill/>
        </p:spPr>
        <p:txBody>
          <a:bodyPr wrap="square" rtlCol="0">
            <a:spAutoFit/>
          </a:bodyPr>
          <a:lstStyle/>
          <a:p>
            <a:r>
              <a:rPr lang="en-US" sz="1200" dirty="0"/>
              <a:t>Output</a:t>
            </a:r>
          </a:p>
          <a:p>
            <a:r>
              <a:rPr lang="en-US" sz="1000" dirty="0"/>
              <a:t>{</a:t>
            </a:r>
            <a:r>
              <a:rPr lang="en-US" sz="1000" dirty="0" err="1"/>
              <a:t>u'favorite_color</a:t>
            </a:r>
            <a:r>
              <a:rPr lang="en-US" sz="1000" dirty="0"/>
              <a:t>': None, </a:t>
            </a:r>
            <a:r>
              <a:rPr lang="en-US" sz="1000" dirty="0" err="1"/>
              <a:t>u'favorite_number</a:t>
            </a:r>
            <a:r>
              <a:rPr lang="en-US" sz="1000" dirty="0"/>
              <a:t>': 256, </a:t>
            </a:r>
            <a:r>
              <a:rPr lang="en-US" sz="1000" dirty="0" err="1"/>
              <a:t>u'name</a:t>
            </a:r>
            <a:r>
              <a:rPr lang="en-US" sz="1000" dirty="0"/>
              <a:t>': </a:t>
            </a:r>
            <a:r>
              <a:rPr lang="en-US" sz="1000" dirty="0" err="1"/>
              <a:t>u'Alyssa</a:t>
            </a:r>
            <a:r>
              <a:rPr lang="en-US" sz="1000" dirty="0"/>
              <a:t>'}</a:t>
            </a:r>
          </a:p>
          <a:p>
            <a:r>
              <a:rPr lang="en-US" sz="1000" dirty="0"/>
              <a:t>{</a:t>
            </a:r>
            <a:r>
              <a:rPr lang="en-US" sz="1000" dirty="0" err="1"/>
              <a:t>u'favorite_color</a:t>
            </a:r>
            <a:r>
              <a:rPr lang="en-US" sz="1000" dirty="0"/>
              <a:t>': </a:t>
            </a:r>
            <a:r>
              <a:rPr lang="en-US" sz="1000" dirty="0" err="1"/>
              <a:t>u'red</a:t>
            </a:r>
            <a:r>
              <a:rPr lang="en-US" sz="1000" dirty="0"/>
              <a:t>', </a:t>
            </a:r>
            <a:r>
              <a:rPr lang="en-US" sz="1000" dirty="0" err="1"/>
              <a:t>u'favorite_number</a:t>
            </a:r>
            <a:r>
              <a:rPr lang="en-US" sz="1000" dirty="0"/>
              <a:t>': 7, </a:t>
            </a:r>
            <a:r>
              <a:rPr lang="en-US" sz="1000" dirty="0" err="1"/>
              <a:t>u'name</a:t>
            </a:r>
            <a:r>
              <a:rPr lang="en-US" sz="1000" dirty="0"/>
              <a:t>': </a:t>
            </a:r>
            <a:r>
              <a:rPr lang="en-US" sz="1000" dirty="0" err="1"/>
              <a:t>u'Ben</a:t>
            </a:r>
            <a:r>
              <a:rPr lang="en-US" sz="1000" dirty="0"/>
              <a:t>'}</a:t>
            </a:r>
            <a:endParaRPr lang="en-US" sz="1000" dirty="0">
              <a:solidFill>
                <a:srgbClr val="00B0F0"/>
              </a:solidFill>
            </a:endParaRPr>
          </a:p>
        </p:txBody>
      </p:sp>
    </p:spTree>
    <p:extLst>
      <p:ext uri="{BB962C8B-B14F-4D97-AF65-F5344CB8AC3E}">
        <p14:creationId xmlns:p14="http://schemas.microsoft.com/office/powerpoint/2010/main" val="3409195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Avro Data Format</a:t>
            </a:r>
            <a:endParaRPr lang="en-US" dirty="0"/>
          </a:p>
        </p:txBody>
      </p:sp>
      <p:sp>
        <p:nvSpPr>
          <p:cNvPr id="2" name="TextBox 1">
            <a:extLst>
              <a:ext uri="{FF2B5EF4-FFF2-40B4-BE49-F238E27FC236}">
                <a16:creationId xmlns:a16="http://schemas.microsoft.com/office/drawing/2014/main" id="{53825F42-D125-4C33-A864-7D2557403770}"/>
              </a:ext>
            </a:extLst>
          </p:cNvPr>
          <p:cNvSpPr txBox="1"/>
          <p:nvPr/>
        </p:nvSpPr>
        <p:spPr>
          <a:xfrm>
            <a:off x="752475" y="1443841"/>
            <a:ext cx="7534275" cy="3970318"/>
          </a:xfrm>
          <a:prstGeom prst="rect">
            <a:avLst/>
          </a:prstGeom>
          <a:noFill/>
        </p:spPr>
        <p:txBody>
          <a:bodyPr wrap="square" rtlCol="0">
            <a:spAutoFit/>
          </a:bodyPr>
          <a:lstStyle/>
          <a:p>
            <a:r>
              <a:rPr lang="pt-BR" sz="1200" b="1" dirty="0">
                <a:latin typeface="Courier New" panose="02070309020205020404" pitchFamily="49" charset="0"/>
                <a:cs typeface="Courier New" panose="02070309020205020404" pitchFamily="49" charset="0"/>
              </a:rPr>
              <a:t>$</a:t>
            </a:r>
            <a:r>
              <a:rPr lang="pt-BR" sz="1200" dirty="0">
                <a:latin typeface="Courier New" panose="02070309020205020404" pitchFamily="49" charset="0"/>
                <a:cs typeface="Courier New" panose="02070309020205020404" pitchFamily="49" charset="0"/>
              </a:rPr>
              <a:t> od -c users.avro </a:t>
            </a:r>
          </a:p>
          <a:p>
            <a:r>
              <a:rPr lang="pt-BR" sz="1200" dirty="0">
                <a:latin typeface="Courier New" panose="02070309020205020404" pitchFamily="49" charset="0"/>
                <a:cs typeface="Courier New" panose="02070309020205020404" pitchFamily="49" charset="0"/>
              </a:rPr>
              <a:t>0000000 O b j 001 004 026 a v r o . s c h e m </a:t>
            </a:r>
          </a:p>
          <a:p>
            <a:r>
              <a:rPr lang="pt-BR" sz="1200" dirty="0">
                <a:latin typeface="Courier New" panose="02070309020205020404" pitchFamily="49" charset="0"/>
                <a:cs typeface="Courier New" panose="02070309020205020404" pitchFamily="49" charset="0"/>
              </a:rPr>
              <a:t>0000020 a 272 003 { " t y p e " : " r e c </a:t>
            </a:r>
          </a:p>
          <a:p>
            <a:r>
              <a:rPr lang="pt-BR" sz="1200" dirty="0">
                <a:latin typeface="Courier New" panose="02070309020205020404" pitchFamily="49" charset="0"/>
                <a:cs typeface="Courier New" panose="02070309020205020404" pitchFamily="49" charset="0"/>
              </a:rPr>
              <a:t>0000040 o r d " , " n a m e s p a c e </a:t>
            </a:r>
          </a:p>
          <a:p>
            <a:r>
              <a:rPr lang="pt-BR" sz="1200" dirty="0">
                <a:latin typeface="Courier New" panose="02070309020205020404" pitchFamily="49" charset="0"/>
                <a:cs typeface="Courier New" panose="02070309020205020404" pitchFamily="49" charset="0"/>
              </a:rPr>
              <a:t>0000060 " : " e x a m p l e . a v r o </a:t>
            </a:r>
          </a:p>
          <a:p>
            <a:r>
              <a:rPr lang="pt-BR" sz="1200" dirty="0">
                <a:latin typeface="Courier New" panose="02070309020205020404" pitchFamily="49" charset="0"/>
                <a:cs typeface="Courier New" panose="02070309020205020404" pitchFamily="49" charset="0"/>
              </a:rPr>
              <a:t>0000100 " , " n a m e " : " U s e r </a:t>
            </a:r>
          </a:p>
          <a:p>
            <a:r>
              <a:rPr lang="pt-BR" sz="1200" dirty="0">
                <a:latin typeface="Courier New" panose="02070309020205020404" pitchFamily="49" charset="0"/>
                <a:cs typeface="Courier New" panose="02070309020205020404" pitchFamily="49" charset="0"/>
              </a:rPr>
              <a:t>0000120 " , " f i e l d s " : [ { " </a:t>
            </a:r>
          </a:p>
          <a:p>
            <a:r>
              <a:rPr lang="pt-BR" sz="1200" dirty="0">
                <a:latin typeface="Courier New" panose="02070309020205020404" pitchFamily="49" charset="0"/>
                <a:cs typeface="Courier New" panose="02070309020205020404" pitchFamily="49" charset="0"/>
              </a:rPr>
              <a:t>0000140 t y p e " : " s t r i n g " , </a:t>
            </a:r>
          </a:p>
          <a:p>
            <a:r>
              <a:rPr lang="pt-BR" sz="1200" dirty="0">
                <a:latin typeface="Courier New" panose="02070309020205020404" pitchFamily="49" charset="0"/>
                <a:cs typeface="Courier New" panose="02070309020205020404" pitchFamily="49" charset="0"/>
              </a:rPr>
              <a:t>0000160 " n a m e " : " n a m e " } </a:t>
            </a:r>
          </a:p>
          <a:p>
            <a:r>
              <a:rPr lang="pt-BR" sz="1200" dirty="0">
                <a:latin typeface="Courier New" panose="02070309020205020404" pitchFamily="49" charset="0"/>
                <a:cs typeface="Courier New" panose="02070309020205020404" pitchFamily="49" charset="0"/>
              </a:rPr>
              <a:t>0000200 , { " t y p e " : [ " i n t </a:t>
            </a:r>
          </a:p>
          <a:p>
            <a:r>
              <a:rPr lang="pt-BR" sz="1200" dirty="0">
                <a:latin typeface="Courier New" panose="02070309020205020404" pitchFamily="49" charset="0"/>
                <a:cs typeface="Courier New" panose="02070309020205020404" pitchFamily="49" charset="0"/>
              </a:rPr>
              <a:t>0000220 " , " n u l l " ] , " n a m </a:t>
            </a:r>
          </a:p>
          <a:p>
            <a:r>
              <a:rPr lang="pt-BR" sz="1200" dirty="0">
                <a:latin typeface="Courier New" panose="02070309020205020404" pitchFamily="49" charset="0"/>
                <a:cs typeface="Courier New" panose="02070309020205020404" pitchFamily="49" charset="0"/>
              </a:rPr>
              <a:t>0000240 e " : " f a v o r i t e _ n u </a:t>
            </a:r>
          </a:p>
          <a:p>
            <a:r>
              <a:rPr lang="pt-BR" sz="1200" dirty="0">
                <a:latin typeface="Courier New" panose="02070309020205020404" pitchFamily="49" charset="0"/>
                <a:cs typeface="Courier New" panose="02070309020205020404" pitchFamily="49" charset="0"/>
              </a:rPr>
              <a:t>0000260 m b e r " } , { " t y p e " : </a:t>
            </a:r>
          </a:p>
          <a:p>
            <a:r>
              <a:rPr lang="pt-BR" sz="1200" dirty="0">
                <a:latin typeface="Courier New" panose="02070309020205020404" pitchFamily="49" charset="0"/>
                <a:cs typeface="Courier New" panose="02070309020205020404" pitchFamily="49" charset="0"/>
              </a:rPr>
              <a:t>0000300 [ " s t r i n g " , " n u l </a:t>
            </a:r>
          </a:p>
          <a:p>
            <a:r>
              <a:rPr lang="pt-BR" sz="1200" dirty="0">
                <a:latin typeface="Courier New" panose="02070309020205020404" pitchFamily="49" charset="0"/>
                <a:cs typeface="Courier New" panose="02070309020205020404" pitchFamily="49" charset="0"/>
              </a:rPr>
              <a:t>0000320 l " ] , " n a m e " : " f a </a:t>
            </a:r>
          </a:p>
          <a:p>
            <a:r>
              <a:rPr lang="pt-BR" sz="1200" dirty="0">
                <a:latin typeface="Courier New" panose="02070309020205020404" pitchFamily="49" charset="0"/>
                <a:cs typeface="Courier New" panose="02070309020205020404" pitchFamily="49" charset="0"/>
              </a:rPr>
              <a:t>0000340 v o r i t e _ c o l o r " } ] } </a:t>
            </a:r>
          </a:p>
          <a:p>
            <a:r>
              <a:rPr lang="pt-BR" sz="1200" dirty="0">
                <a:latin typeface="Courier New" panose="02070309020205020404" pitchFamily="49" charset="0"/>
                <a:cs typeface="Courier New" panose="02070309020205020404" pitchFamily="49" charset="0"/>
              </a:rPr>
              <a:t>0000360 024 a v r o . c o d e c \b n u l l </a:t>
            </a:r>
          </a:p>
          <a:p>
            <a:r>
              <a:rPr lang="pt-BR" sz="1200" dirty="0">
                <a:latin typeface="Courier New" panose="02070309020205020404" pitchFamily="49" charset="0"/>
                <a:cs typeface="Courier New" panose="02070309020205020404" pitchFamily="49" charset="0"/>
              </a:rPr>
              <a:t>0000400 \0 211 266 / 030 334 ˪ ** P 314 341 267 234 310 5 213 </a:t>
            </a:r>
          </a:p>
          <a:p>
            <a:r>
              <a:rPr lang="pt-BR" sz="1200" dirty="0">
                <a:latin typeface="Courier New" panose="02070309020205020404" pitchFamily="49" charset="0"/>
                <a:cs typeface="Courier New" panose="02070309020205020404" pitchFamily="49" charset="0"/>
              </a:rPr>
              <a:t>0000420 6 004 , \f A l y s s a \0 200 004 002 006 B </a:t>
            </a:r>
          </a:p>
          <a:p>
            <a:r>
              <a:rPr lang="pt-BR" sz="1200" dirty="0">
                <a:latin typeface="Courier New" panose="02070309020205020404" pitchFamily="49" charset="0"/>
                <a:cs typeface="Courier New" panose="02070309020205020404" pitchFamily="49" charset="0"/>
              </a:rPr>
              <a:t>0000440 e n \0 016 \0 006 r e d 211 266 / 030 334 ˪ ** </a:t>
            </a:r>
          </a:p>
          <a:p>
            <a:r>
              <a:rPr lang="pt-BR" sz="1200" dirty="0">
                <a:latin typeface="Courier New" panose="02070309020205020404" pitchFamily="49" charset="0"/>
                <a:cs typeface="Courier New" panose="02070309020205020404" pitchFamily="49" charset="0"/>
              </a:rPr>
              <a:t>0000460 P 314 341 267 234 310 5 213 6 0000471 </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83333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Modes of Dataflow</a:t>
            </a:r>
            <a:endParaRPr lang="en-US" dirty="0"/>
          </a:p>
        </p:txBody>
      </p:sp>
      <p:sp>
        <p:nvSpPr>
          <p:cNvPr id="12" name="Content Placeholder 1">
            <a:extLst>
              <a:ext uri="{FF2B5EF4-FFF2-40B4-BE49-F238E27FC236}">
                <a16:creationId xmlns:a16="http://schemas.microsoft.com/office/drawing/2014/main" id="{C796A7DE-903E-42B2-84C9-AB6F0D565C3E}"/>
              </a:ext>
            </a:extLst>
          </p:cNvPr>
          <p:cNvSpPr>
            <a:spLocks noGrp="1"/>
          </p:cNvSpPr>
          <p:nvPr>
            <p:ph idx="1"/>
          </p:nvPr>
        </p:nvSpPr>
        <p:spPr>
          <a:xfrm>
            <a:off x="677334" y="1664321"/>
            <a:ext cx="8152341" cy="3964954"/>
          </a:xfrm>
        </p:spPr>
        <p:txBody>
          <a:bodyPr>
            <a:normAutofit fontScale="92500" lnSpcReduction="20000"/>
          </a:bodyPr>
          <a:lstStyle/>
          <a:p>
            <a:r>
              <a:rPr lang="en-US" dirty="0"/>
              <a:t>Via databases</a:t>
            </a:r>
          </a:p>
          <a:p>
            <a:r>
              <a:rPr lang="en-US" dirty="0"/>
              <a:t>Vis service calls</a:t>
            </a:r>
          </a:p>
          <a:p>
            <a:pPr lvl="1"/>
            <a:r>
              <a:rPr lang="en-US" dirty="0"/>
              <a:t>REST and RPC</a:t>
            </a:r>
          </a:p>
          <a:p>
            <a:r>
              <a:rPr lang="en-US" dirty="0"/>
              <a:t>Message-Passing Dataflow</a:t>
            </a:r>
          </a:p>
          <a:p>
            <a:pPr lvl="1"/>
            <a:r>
              <a:rPr lang="en-US" dirty="0"/>
              <a:t>Message broker</a:t>
            </a:r>
          </a:p>
          <a:p>
            <a:pPr lvl="1"/>
            <a:r>
              <a:rPr lang="en-US" dirty="0"/>
              <a:t>Distributed actor frameworks</a:t>
            </a:r>
          </a:p>
          <a:p>
            <a:pPr marL="914400" lvl="2" indent="0">
              <a:buNone/>
            </a:pPr>
            <a:r>
              <a:rPr lang="en-US" dirty="0"/>
              <a:t>The </a:t>
            </a:r>
            <a:r>
              <a:rPr lang="en-US" i="1" dirty="0"/>
              <a:t>actor model</a:t>
            </a:r>
            <a:r>
              <a:rPr lang="en-US" dirty="0"/>
              <a:t> is a programming model for concurrency in a single process. Each actor typically represents one client or entity, it may have some local state (which is not shared with any other actor), and it communicates with other actors by sending and receiving asynchronous messages. Message delivery is not guaranteed: in certain error scenarios, messages will be lost. Since each actor processes only one message at a time, it doesn’t need to worry about threads, and each actor can be scheduled independently by the framework.</a:t>
            </a:r>
          </a:p>
          <a:p>
            <a:pPr marL="914400" lvl="2" indent="0">
              <a:buNone/>
            </a:pPr>
            <a:endParaRPr lang="en-US" dirty="0"/>
          </a:p>
        </p:txBody>
      </p:sp>
    </p:spTree>
    <p:extLst>
      <p:ext uri="{BB962C8B-B14F-4D97-AF65-F5344CB8AC3E}">
        <p14:creationId xmlns:p14="http://schemas.microsoft.com/office/powerpoint/2010/main" val="511632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altLang="zh-CN" b="1" dirty="0"/>
              <a:t>Old app update new data may cause data loss</a:t>
            </a:r>
            <a:endParaRPr lang="en-US" dirty="0"/>
          </a:p>
        </p:txBody>
      </p:sp>
      <p:grpSp>
        <p:nvGrpSpPr>
          <p:cNvPr id="5" name="Group 4">
            <a:extLst>
              <a:ext uri="{FF2B5EF4-FFF2-40B4-BE49-F238E27FC236}">
                <a16:creationId xmlns:a16="http://schemas.microsoft.com/office/drawing/2014/main" id="{383A12A0-78F1-47F3-A25E-43EC5D804E5E}"/>
              </a:ext>
            </a:extLst>
          </p:cNvPr>
          <p:cNvGrpSpPr/>
          <p:nvPr/>
        </p:nvGrpSpPr>
        <p:grpSpPr>
          <a:xfrm>
            <a:off x="677334" y="1922584"/>
            <a:ext cx="6872328" cy="4009293"/>
            <a:chOff x="0" y="0"/>
            <a:chExt cx="4576905" cy="2526235"/>
          </a:xfrm>
        </p:grpSpPr>
        <p:sp>
          <p:nvSpPr>
            <p:cNvPr id="6" name="Shape 12484">
              <a:extLst>
                <a:ext uri="{FF2B5EF4-FFF2-40B4-BE49-F238E27FC236}">
                  <a16:creationId xmlns:a16="http://schemas.microsoft.com/office/drawing/2014/main" id="{C273D3B2-3370-410F-AD67-863703B5897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2486">
              <a:extLst>
                <a:ext uri="{FF2B5EF4-FFF2-40B4-BE49-F238E27FC236}">
                  <a16:creationId xmlns:a16="http://schemas.microsoft.com/office/drawing/2014/main" id="{6BA30410-8C1D-423B-AE90-9924D25DF31D}"/>
                </a:ext>
              </a:extLst>
            </p:cNvPr>
            <p:cNvSpPr/>
            <p:nvPr/>
          </p:nvSpPr>
          <p:spPr>
            <a:xfrm>
              <a:off x="4576040" y="0"/>
              <a:ext cx="0" cy="2526235"/>
            </a:xfrm>
            <a:custGeom>
              <a:avLst/>
              <a:gdLst/>
              <a:ahLst/>
              <a:cxnLst/>
              <a:rect l="0" t="0" r="0" b="0"/>
              <a:pathLst>
                <a:path h="2526235">
                  <a:moveTo>
                    <a:pt x="0" y="252623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2488">
              <a:extLst>
                <a:ext uri="{FF2B5EF4-FFF2-40B4-BE49-F238E27FC236}">
                  <a16:creationId xmlns:a16="http://schemas.microsoft.com/office/drawing/2014/main" id="{AB60D2F6-FCE6-4657-8A41-C2EB693E4EB1}"/>
                </a:ext>
              </a:extLst>
            </p:cNvPr>
            <p:cNvSpPr/>
            <p:nvPr/>
          </p:nvSpPr>
          <p:spPr>
            <a:xfrm>
              <a:off x="0" y="252537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2490">
              <a:extLst>
                <a:ext uri="{FF2B5EF4-FFF2-40B4-BE49-F238E27FC236}">
                  <a16:creationId xmlns:a16="http://schemas.microsoft.com/office/drawing/2014/main" id="{9D265585-EA95-429B-B8C5-19F0BFB50145}"/>
                </a:ext>
              </a:extLst>
            </p:cNvPr>
            <p:cNvSpPr/>
            <p:nvPr/>
          </p:nvSpPr>
          <p:spPr>
            <a:xfrm>
              <a:off x="865" y="0"/>
              <a:ext cx="0" cy="2526235"/>
            </a:xfrm>
            <a:custGeom>
              <a:avLst/>
              <a:gdLst/>
              <a:ahLst/>
              <a:cxnLst/>
              <a:rect l="0" t="0" r="0" b="0"/>
              <a:pathLst>
                <a:path h="2526235">
                  <a:moveTo>
                    <a:pt x="0" y="2526235"/>
                  </a:moveTo>
                  <a:lnTo>
                    <a:pt x="0" y="252616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D232CC08-0BEB-4AFA-BD15-148EDA06E144}"/>
                </a:ext>
              </a:extLst>
            </p:cNvPr>
            <p:cNvPicPr/>
            <p:nvPr/>
          </p:nvPicPr>
          <p:blipFill>
            <a:blip r:embed="rId3"/>
            <a:stretch>
              <a:fillRect/>
            </a:stretch>
          </p:blipFill>
          <p:spPr>
            <a:xfrm>
              <a:off x="93892" y="65952"/>
              <a:ext cx="4389120" cy="2385060"/>
            </a:xfrm>
            <a:prstGeom prst="rect">
              <a:avLst/>
            </a:prstGeom>
          </p:spPr>
        </p:pic>
      </p:grpSp>
    </p:spTree>
    <p:extLst>
      <p:ext uri="{BB962C8B-B14F-4D97-AF65-F5344CB8AC3E}">
        <p14:creationId xmlns:p14="http://schemas.microsoft.com/office/powerpoint/2010/main" val="281334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Scalability</a:t>
            </a:r>
            <a:endParaRPr lang="en-US" dirty="0"/>
          </a:p>
        </p:txBody>
      </p:sp>
      <p:sp>
        <p:nvSpPr>
          <p:cNvPr id="2" name="Content Placeholder 1">
            <a:extLst>
              <a:ext uri="{FF2B5EF4-FFF2-40B4-BE49-F238E27FC236}">
                <a16:creationId xmlns:a16="http://schemas.microsoft.com/office/drawing/2014/main" id="{7888A4DE-657D-499F-B95D-3AB7AD2B4CC6}"/>
              </a:ext>
            </a:extLst>
          </p:cNvPr>
          <p:cNvSpPr>
            <a:spLocks noGrp="1"/>
          </p:cNvSpPr>
          <p:nvPr>
            <p:ph idx="1"/>
          </p:nvPr>
        </p:nvSpPr>
        <p:spPr/>
        <p:txBody>
          <a:bodyPr>
            <a:normAutofit/>
          </a:bodyPr>
          <a:lstStyle/>
          <a:p>
            <a:r>
              <a:rPr lang="en-US" dirty="0"/>
              <a:t>What if we add more nodes?</a:t>
            </a:r>
          </a:p>
          <a:p>
            <a:pPr lvl="1"/>
            <a:r>
              <a:rPr lang="en-US" dirty="0"/>
              <a:t>After increasing resource, how much impact on response time and latency for your current workload.</a:t>
            </a:r>
          </a:p>
          <a:p>
            <a:pPr lvl="1"/>
            <a:r>
              <a:rPr lang="en-US" dirty="0"/>
              <a:t>After increasing resource, how much improvement on throughput?</a:t>
            </a:r>
          </a:p>
          <a:p>
            <a:pPr lvl="1"/>
            <a:r>
              <a:rPr lang="en-US" dirty="0"/>
              <a:t>Use statistics instead of individual experience.</a:t>
            </a:r>
          </a:p>
          <a:p>
            <a:endParaRPr lang="en-US" dirty="0"/>
          </a:p>
          <a:p>
            <a:endParaRPr lang="en-US" dirty="0"/>
          </a:p>
        </p:txBody>
      </p:sp>
    </p:spTree>
    <p:extLst>
      <p:ext uri="{BB962C8B-B14F-4D97-AF65-F5344CB8AC3E}">
        <p14:creationId xmlns:p14="http://schemas.microsoft.com/office/powerpoint/2010/main" val="4005834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Replication</a:t>
            </a:r>
          </a:p>
        </p:txBody>
      </p:sp>
    </p:spTree>
    <p:extLst>
      <p:ext uri="{BB962C8B-B14F-4D97-AF65-F5344CB8AC3E}">
        <p14:creationId xmlns:p14="http://schemas.microsoft.com/office/powerpoint/2010/main" val="3873126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Leaders and Followers</a:t>
            </a:r>
            <a:endParaRPr lang="en-US" dirty="0"/>
          </a:p>
        </p:txBody>
      </p:sp>
      <p:grpSp>
        <p:nvGrpSpPr>
          <p:cNvPr id="12" name="Group 11">
            <a:extLst>
              <a:ext uri="{FF2B5EF4-FFF2-40B4-BE49-F238E27FC236}">
                <a16:creationId xmlns:a16="http://schemas.microsoft.com/office/drawing/2014/main" id="{56103FA2-81EA-4A30-83CF-486D55DC5FC3}"/>
              </a:ext>
            </a:extLst>
          </p:cNvPr>
          <p:cNvGrpSpPr/>
          <p:nvPr/>
        </p:nvGrpSpPr>
        <p:grpSpPr>
          <a:xfrm>
            <a:off x="749945" y="1524000"/>
            <a:ext cx="6830726" cy="2949677"/>
            <a:chOff x="0" y="0"/>
            <a:chExt cx="4576905" cy="1550876"/>
          </a:xfrm>
        </p:grpSpPr>
        <p:sp>
          <p:nvSpPr>
            <p:cNvPr id="13" name="Shape 14447">
              <a:extLst>
                <a:ext uri="{FF2B5EF4-FFF2-40B4-BE49-F238E27FC236}">
                  <a16:creationId xmlns:a16="http://schemas.microsoft.com/office/drawing/2014/main" id="{D6853275-AF40-44EA-8417-82AFDB4765D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4449">
              <a:extLst>
                <a:ext uri="{FF2B5EF4-FFF2-40B4-BE49-F238E27FC236}">
                  <a16:creationId xmlns:a16="http://schemas.microsoft.com/office/drawing/2014/main" id="{508A015F-3C7D-4254-A2F6-689A83B2B24C}"/>
                </a:ext>
              </a:extLst>
            </p:cNvPr>
            <p:cNvSpPr/>
            <p:nvPr/>
          </p:nvSpPr>
          <p:spPr>
            <a:xfrm>
              <a:off x="4576040" y="0"/>
              <a:ext cx="0" cy="1550876"/>
            </a:xfrm>
            <a:custGeom>
              <a:avLst/>
              <a:gdLst/>
              <a:ahLst/>
              <a:cxnLst/>
              <a:rect l="0" t="0" r="0" b="0"/>
              <a:pathLst>
                <a:path h="1550876">
                  <a:moveTo>
                    <a:pt x="0" y="1550876"/>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4451">
              <a:extLst>
                <a:ext uri="{FF2B5EF4-FFF2-40B4-BE49-F238E27FC236}">
                  <a16:creationId xmlns:a16="http://schemas.microsoft.com/office/drawing/2014/main" id="{2AFEE8DC-29E3-4355-BF27-08DA6E416C5A}"/>
                </a:ext>
              </a:extLst>
            </p:cNvPr>
            <p:cNvSpPr/>
            <p:nvPr/>
          </p:nvSpPr>
          <p:spPr>
            <a:xfrm>
              <a:off x="0" y="15500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4453">
              <a:extLst>
                <a:ext uri="{FF2B5EF4-FFF2-40B4-BE49-F238E27FC236}">
                  <a16:creationId xmlns:a16="http://schemas.microsoft.com/office/drawing/2014/main" id="{B9183D5E-3620-4EAA-ABA4-3442F4728485}"/>
                </a:ext>
              </a:extLst>
            </p:cNvPr>
            <p:cNvSpPr/>
            <p:nvPr/>
          </p:nvSpPr>
          <p:spPr>
            <a:xfrm>
              <a:off x="865" y="0"/>
              <a:ext cx="0" cy="1550876"/>
            </a:xfrm>
            <a:custGeom>
              <a:avLst/>
              <a:gdLst/>
              <a:ahLst/>
              <a:cxnLst/>
              <a:rect l="0" t="0" r="0" b="0"/>
              <a:pathLst>
                <a:path h="1550876">
                  <a:moveTo>
                    <a:pt x="0" y="1550876"/>
                  </a:moveTo>
                  <a:lnTo>
                    <a:pt x="0" y="155080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252E449A-5490-4AAC-A31E-C7B23589BFF9}"/>
                </a:ext>
              </a:extLst>
            </p:cNvPr>
            <p:cNvPicPr/>
            <p:nvPr/>
          </p:nvPicPr>
          <p:blipFill>
            <a:blip r:embed="rId3"/>
            <a:stretch>
              <a:fillRect/>
            </a:stretch>
          </p:blipFill>
          <p:spPr>
            <a:xfrm>
              <a:off x="93892" y="65952"/>
              <a:ext cx="4389120" cy="1409700"/>
            </a:xfrm>
            <a:prstGeom prst="rect">
              <a:avLst/>
            </a:prstGeom>
          </p:spPr>
        </p:pic>
      </p:grpSp>
      <p:sp>
        <p:nvSpPr>
          <p:cNvPr id="24" name="TextBox 23">
            <a:extLst>
              <a:ext uri="{FF2B5EF4-FFF2-40B4-BE49-F238E27FC236}">
                <a16:creationId xmlns:a16="http://schemas.microsoft.com/office/drawing/2014/main" id="{111B39E8-E141-426F-9C51-05C4249F490D}"/>
              </a:ext>
            </a:extLst>
          </p:cNvPr>
          <p:cNvSpPr txBox="1"/>
          <p:nvPr/>
        </p:nvSpPr>
        <p:spPr>
          <a:xfrm>
            <a:off x="749945" y="4901609"/>
            <a:ext cx="7564711" cy="1169551"/>
          </a:xfrm>
          <a:prstGeom prst="rect">
            <a:avLst/>
          </a:prstGeom>
          <a:noFill/>
        </p:spPr>
        <p:txBody>
          <a:bodyPr wrap="square" rtlCol="0">
            <a:spAutoFit/>
          </a:bodyPr>
          <a:lstStyle/>
          <a:p>
            <a:r>
              <a:rPr lang="en-US" sz="1400" dirty="0"/>
              <a:t>One replica is designated the leader, which takes the writes from client, the others are followers, take the log from leader and update its local copy, i.e. applying all writes in the same order as the leader.</a:t>
            </a:r>
          </a:p>
          <a:p>
            <a:r>
              <a:rPr lang="en-US" sz="1400" dirty="0"/>
              <a:t>Either leader or followers can take the read request, but only the leader can take the writes.</a:t>
            </a:r>
          </a:p>
        </p:txBody>
      </p:sp>
    </p:spTree>
    <p:extLst>
      <p:ext uri="{BB962C8B-B14F-4D97-AF65-F5344CB8AC3E}">
        <p14:creationId xmlns:p14="http://schemas.microsoft.com/office/powerpoint/2010/main" val="3662703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Synchronous Versus Asynchronous Replication</a:t>
            </a:r>
          </a:p>
        </p:txBody>
      </p:sp>
      <p:grpSp>
        <p:nvGrpSpPr>
          <p:cNvPr id="9" name="Group 8">
            <a:extLst>
              <a:ext uri="{FF2B5EF4-FFF2-40B4-BE49-F238E27FC236}">
                <a16:creationId xmlns:a16="http://schemas.microsoft.com/office/drawing/2014/main" id="{A59843C7-5FB4-402C-BE70-6CE922F92261}"/>
              </a:ext>
            </a:extLst>
          </p:cNvPr>
          <p:cNvGrpSpPr/>
          <p:nvPr/>
        </p:nvGrpSpPr>
        <p:grpSpPr>
          <a:xfrm>
            <a:off x="677334" y="2063107"/>
            <a:ext cx="7531001" cy="3391395"/>
            <a:chOff x="0" y="0"/>
            <a:chExt cx="4576905" cy="1860247"/>
          </a:xfrm>
        </p:grpSpPr>
        <p:sp>
          <p:nvSpPr>
            <p:cNvPr id="10" name="Shape 14500">
              <a:extLst>
                <a:ext uri="{FF2B5EF4-FFF2-40B4-BE49-F238E27FC236}">
                  <a16:creationId xmlns:a16="http://schemas.microsoft.com/office/drawing/2014/main" id="{A57F7C14-41DE-48D3-A8C6-AF75814A777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4502">
              <a:extLst>
                <a:ext uri="{FF2B5EF4-FFF2-40B4-BE49-F238E27FC236}">
                  <a16:creationId xmlns:a16="http://schemas.microsoft.com/office/drawing/2014/main" id="{2A309516-BBF8-4500-96A0-517F16FA6BA3}"/>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4504">
              <a:extLst>
                <a:ext uri="{FF2B5EF4-FFF2-40B4-BE49-F238E27FC236}">
                  <a16:creationId xmlns:a16="http://schemas.microsoft.com/office/drawing/2014/main" id="{1260A210-6EAA-4F8F-A419-905B7E385557}"/>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4506">
              <a:extLst>
                <a:ext uri="{FF2B5EF4-FFF2-40B4-BE49-F238E27FC236}">
                  <a16:creationId xmlns:a16="http://schemas.microsoft.com/office/drawing/2014/main" id="{71D0E71E-7F32-404D-A0C3-ABBABA56B5FC}"/>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A2415516-92D6-454C-AB74-A86A8F3C2B51}"/>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6337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Setting Up New Followers</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1179810"/>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Take the snapshot of the leader</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Copy the snapshot to the new follower node.</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Catch up the changes in the log</a:t>
            </a:r>
          </a:p>
        </p:txBody>
      </p:sp>
    </p:spTree>
    <p:extLst>
      <p:ext uri="{BB962C8B-B14F-4D97-AF65-F5344CB8AC3E}">
        <p14:creationId xmlns:p14="http://schemas.microsoft.com/office/powerpoint/2010/main" val="3560015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Handling Node Outages</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2303195"/>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dirty="0"/>
              <a:t>Follower failure: Catch-up recovery</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Leader failure: Failover</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Determine the leader failure</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Choose the new leader</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Reconfigure the system to use the new leader</a:t>
            </a:r>
          </a:p>
          <a:p>
            <a:pPr marL="342900" indent="-342900">
              <a:spcBef>
                <a:spcPts val="1000"/>
              </a:spcBef>
              <a:buClr>
                <a:srgbClr val="90C226"/>
              </a:buClr>
              <a:buSzPct val="80000"/>
              <a:buFont typeface="Wingdings 3" charset="2"/>
              <a:buChar char=""/>
            </a:pPr>
            <a:endParaRPr lang="en-US" dirty="0">
              <a:solidFill>
                <a:prstClr val="black">
                  <a:lumMod val="75000"/>
                  <a:lumOff val="25000"/>
                </a:prstClr>
              </a:solidFill>
            </a:endParaRPr>
          </a:p>
        </p:txBody>
      </p:sp>
    </p:spTree>
    <p:extLst>
      <p:ext uri="{BB962C8B-B14F-4D97-AF65-F5344CB8AC3E}">
        <p14:creationId xmlns:p14="http://schemas.microsoft.com/office/powerpoint/2010/main" val="1582989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Implementation of Replication Logs</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3329116"/>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dirty="0"/>
              <a:t>Statement-based replication</a:t>
            </a:r>
          </a:p>
          <a:p>
            <a:pPr marL="800100" lvl="1" indent="-342900">
              <a:spcBef>
                <a:spcPts val="1000"/>
              </a:spcBef>
              <a:buClr>
                <a:srgbClr val="90C226"/>
              </a:buClr>
              <a:buSzPct val="80000"/>
              <a:buFont typeface="Wingdings 3" charset="2"/>
              <a:buChar char=""/>
            </a:pPr>
            <a:r>
              <a:rPr lang="en-US" sz="1600" dirty="0"/>
              <a:t>Problems: nondeterministic function, for example now(), autoincrementing column, side effects function.</a:t>
            </a:r>
          </a:p>
          <a:p>
            <a:pPr marL="342900" lvl="0" indent="-342900">
              <a:spcBef>
                <a:spcPts val="1000"/>
              </a:spcBef>
              <a:buClr>
                <a:srgbClr val="90C226"/>
              </a:buClr>
              <a:buSzPct val="80000"/>
              <a:buFont typeface="Wingdings 3" charset="2"/>
              <a:buChar char=""/>
            </a:pPr>
            <a:r>
              <a:rPr lang="en-US" dirty="0"/>
              <a:t>Write-ahead log (WAL) shipping</a:t>
            </a:r>
          </a:p>
          <a:p>
            <a:pPr marL="800100" lvl="1" indent="-342900">
              <a:spcBef>
                <a:spcPts val="1000"/>
              </a:spcBef>
              <a:buClr>
                <a:srgbClr val="90C226"/>
              </a:buClr>
              <a:buSzPct val="80000"/>
              <a:buFont typeface="Wingdings 3" charset="2"/>
              <a:buChar char=""/>
            </a:pPr>
            <a:r>
              <a:rPr lang="en-US" sz="1600" dirty="0"/>
              <a:t>Physical log file replication</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Logical (row-based) log replication</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Decoupled with storage engine internal</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Physical page replication</a:t>
            </a:r>
            <a:endParaRPr lang="en-US" sz="1600" dirty="0">
              <a:solidFill>
                <a:prstClr val="black">
                  <a:lumMod val="75000"/>
                  <a:lumOff val="25000"/>
                </a:prstClr>
              </a:solidFill>
            </a:endParaRPr>
          </a:p>
          <a:p>
            <a:pPr marL="342900" indent="-342900">
              <a:spcBef>
                <a:spcPts val="1000"/>
              </a:spcBef>
              <a:buClr>
                <a:srgbClr val="90C226"/>
              </a:buClr>
              <a:buSzPct val="80000"/>
              <a:buFont typeface="Wingdings 3" charset="2"/>
              <a:buChar char=""/>
            </a:pPr>
            <a:endParaRPr lang="en-US" sz="1600" dirty="0">
              <a:solidFill>
                <a:prstClr val="black">
                  <a:lumMod val="75000"/>
                  <a:lumOff val="25000"/>
                </a:prstClr>
              </a:solidFill>
            </a:endParaRPr>
          </a:p>
        </p:txBody>
      </p:sp>
    </p:spTree>
    <p:extLst>
      <p:ext uri="{BB962C8B-B14F-4D97-AF65-F5344CB8AC3E}">
        <p14:creationId xmlns:p14="http://schemas.microsoft.com/office/powerpoint/2010/main" val="1299183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Problems with Replication Lag</a:t>
            </a:r>
            <a:endParaRPr lang="en-US" dirty="0"/>
          </a:p>
        </p:txBody>
      </p:sp>
      <p:grpSp>
        <p:nvGrpSpPr>
          <p:cNvPr id="5" name="Group 4">
            <a:extLst>
              <a:ext uri="{FF2B5EF4-FFF2-40B4-BE49-F238E27FC236}">
                <a16:creationId xmlns:a16="http://schemas.microsoft.com/office/drawing/2014/main" id="{7C10718F-6C8E-43DE-8EE6-721BCCE8F052}"/>
              </a:ext>
            </a:extLst>
          </p:cNvPr>
          <p:cNvGrpSpPr/>
          <p:nvPr/>
        </p:nvGrpSpPr>
        <p:grpSpPr>
          <a:xfrm>
            <a:off x="677334" y="1524000"/>
            <a:ext cx="8147689" cy="4089991"/>
            <a:chOff x="0" y="0"/>
            <a:chExt cx="4576905" cy="1860247"/>
          </a:xfrm>
        </p:grpSpPr>
        <p:sp>
          <p:nvSpPr>
            <p:cNvPr id="6" name="Shape 15088">
              <a:extLst>
                <a:ext uri="{FF2B5EF4-FFF2-40B4-BE49-F238E27FC236}">
                  <a16:creationId xmlns:a16="http://schemas.microsoft.com/office/drawing/2014/main" id="{0621BF6F-A789-4EDB-9ECC-53F31E57E91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5090">
              <a:extLst>
                <a:ext uri="{FF2B5EF4-FFF2-40B4-BE49-F238E27FC236}">
                  <a16:creationId xmlns:a16="http://schemas.microsoft.com/office/drawing/2014/main" id="{06C8802A-BD4B-4752-9ECD-4D37490EC276}"/>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5092">
              <a:extLst>
                <a:ext uri="{FF2B5EF4-FFF2-40B4-BE49-F238E27FC236}">
                  <a16:creationId xmlns:a16="http://schemas.microsoft.com/office/drawing/2014/main" id="{95262D03-FA10-402F-927D-AD4A3C01CF98}"/>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5094">
              <a:extLst>
                <a:ext uri="{FF2B5EF4-FFF2-40B4-BE49-F238E27FC236}">
                  <a16:creationId xmlns:a16="http://schemas.microsoft.com/office/drawing/2014/main" id="{04B735A9-E4D4-4622-B7F7-5A788D5EECCF}"/>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1DB6B150-8B5D-4924-ADA8-DEB58983BA74}"/>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3239333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a:spcBef>
                <a:spcPts val="1000"/>
              </a:spcBef>
              <a:buClr>
                <a:srgbClr val="90C226"/>
              </a:buClr>
              <a:buSzPct val="80000"/>
            </a:pPr>
            <a:r>
              <a:rPr lang="en-US" b="1" dirty="0"/>
              <a:t>Solutions for Replication Lag</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2985433"/>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b="1" dirty="0"/>
              <a:t>Read on leaders</a:t>
            </a:r>
          </a:p>
          <a:p>
            <a:pPr marL="342900" lvl="0" indent="-342900">
              <a:spcBef>
                <a:spcPts val="1000"/>
              </a:spcBef>
              <a:buClr>
                <a:srgbClr val="90C226"/>
              </a:buClr>
              <a:buSzPct val="80000"/>
              <a:buFont typeface="Wingdings 3" charset="2"/>
              <a:buChar char=""/>
            </a:pPr>
            <a:r>
              <a:rPr lang="en-US" b="1" dirty="0"/>
              <a:t>Reading Your Own Writes</a:t>
            </a:r>
          </a:p>
          <a:p>
            <a:pPr marL="342900" lvl="0" indent="-342900">
              <a:spcBef>
                <a:spcPts val="1000"/>
              </a:spcBef>
              <a:buClr>
                <a:srgbClr val="90C226"/>
              </a:buClr>
              <a:buSzPct val="80000"/>
              <a:buFont typeface="Wingdings 3" charset="2"/>
              <a:buChar char=""/>
            </a:pPr>
            <a:r>
              <a:rPr lang="en-US" b="1" dirty="0"/>
              <a:t>Monotonic Reads</a:t>
            </a:r>
          </a:p>
          <a:p>
            <a:pPr marL="800100" lvl="1" indent="-342900">
              <a:spcBef>
                <a:spcPts val="1000"/>
              </a:spcBef>
              <a:buClr>
                <a:srgbClr val="90C226"/>
              </a:buClr>
              <a:buSzPct val="80000"/>
              <a:buFont typeface="Wingdings 3" charset="2"/>
              <a:buChar char=""/>
            </a:pPr>
            <a:r>
              <a:rPr lang="en-US" sz="1600" dirty="0"/>
              <a:t>They will not read older data after having previously read newer data.</a:t>
            </a:r>
          </a:p>
          <a:p>
            <a:pPr marL="342900" indent="-342900">
              <a:spcBef>
                <a:spcPts val="1000"/>
              </a:spcBef>
              <a:buClr>
                <a:srgbClr val="90C226"/>
              </a:buClr>
              <a:buSzPct val="80000"/>
              <a:buFont typeface="Wingdings 3" charset="2"/>
              <a:buChar char=""/>
            </a:pPr>
            <a:r>
              <a:rPr lang="en-US" b="1" dirty="0"/>
              <a:t>Consistent Prefix Reads</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This guarantee says that if a sequence of writes happens in a certain order, then anyone reading those writes will see them appear in the same order</a:t>
            </a:r>
          </a:p>
          <a:p>
            <a:pPr marL="342900" indent="-342900">
              <a:spcBef>
                <a:spcPts val="1000"/>
              </a:spcBef>
              <a:buClr>
                <a:srgbClr val="90C226"/>
              </a:buClr>
              <a:buSzPct val="80000"/>
              <a:buFont typeface="Wingdings 3" charset="2"/>
              <a:buChar char=""/>
            </a:pPr>
            <a:r>
              <a:rPr lang="en-US" b="1" dirty="0"/>
              <a:t>Transaction</a:t>
            </a:r>
          </a:p>
        </p:txBody>
      </p:sp>
    </p:spTree>
    <p:extLst>
      <p:ext uri="{BB962C8B-B14F-4D97-AF65-F5344CB8AC3E}">
        <p14:creationId xmlns:p14="http://schemas.microsoft.com/office/powerpoint/2010/main" val="1169853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Multi-Leader Replication</a:t>
            </a:r>
            <a:endParaRPr lang="en-US" dirty="0"/>
          </a:p>
        </p:txBody>
      </p:sp>
      <p:grpSp>
        <p:nvGrpSpPr>
          <p:cNvPr id="11" name="Group 10">
            <a:extLst>
              <a:ext uri="{FF2B5EF4-FFF2-40B4-BE49-F238E27FC236}">
                <a16:creationId xmlns:a16="http://schemas.microsoft.com/office/drawing/2014/main" id="{3C53ADE4-D6E5-45D2-9550-A4B41BEBAED0}"/>
              </a:ext>
            </a:extLst>
          </p:cNvPr>
          <p:cNvGrpSpPr/>
          <p:nvPr/>
        </p:nvGrpSpPr>
        <p:grpSpPr>
          <a:xfrm>
            <a:off x="677334" y="1524001"/>
            <a:ext cx="6839885" cy="3313814"/>
            <a:chOff x="0" y="0"/>
            <a:chExt cx="4576905" cy="2276300"/>
          </a:xfrm>
        </p:grpSpPr>
        <p:sp>
          <p:nvSpPr>
            <p:cNvPr id="12" name="Shape 15390">
              <a:extLst>
                <a:ext uri="{FF2B5EF4-FFF2-40B4-BE49-F238E27FC236}">
                  <a16:creationId xmlns:a16="http://schemas.microsoft.com/office/drawing/2014/main" id="{6F6BBBA5-80CB-451F-B6AA-AA88739EEB74}"/>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5392">
              <a:extLst>
                <a:ext uri="{FF2B5EF4-FFF2-40B4-BE49-F238E27FC236}">
                  <a16:creationId xmlns:a16="http://schemas.microsoft.com/office/drawing/2014/main" id="{02B15EB0-75F0-4321-9D63-5D6AAD39E045}"/>
                </a:ext>
              </a:extLst>
            </p:cNvPr>
            <p:cNvSpPr/>
            <p:nvPr/>
          </p:nvSpPr>
          <p:spPr>
            <a:xfrm>
              <a:off x="4576040" y="0"/>
              <a:ext cx="0" cy="2276300"/>
            </a:xfrm>
            <a:custGeom>
              <a:avLst/>
              <a:gdLst/>
              <a:ahLst/>
              <a:cxnLst/>
              <a:rect l="0" t="0" r="0" b="0"/>
              <a:pathLst>
                <a:path h="2276300">
                  <a:moveTo>
                    <a:pt x="0" y="227630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5394">
              <a:extLst>
                <a:ext uri="{FF2B5EF4-FFF2-40B4-BE49-F238E27FC236}">
                  <a16:creationId xmlns:a16="http://schemas.microsoft.com/office/drawing/2014/main" id="{3F9994FB-3780-4BB9-839C-553569FBD10B}"/>
                </a:ext>
              </a:extLst>
            </p:cNvPr>
            <p:cNvSpPr/>
            <p:nvPr/>
          </p:nvSpPr>
          <p:spPr>
            <a:xfrm>
              <a:off x="0" y="22754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5396">
              <a:extLst>
                <a:ext uri="{FF2B5EF4-FFF2-40B4-BE49-F238E27FC236}">
                  <a16:creationId xmlns:a16="http://schemas.microsoft.com/office/drawing/2014/main" id="{53622C46-30A9-447F-9236-9DFF5230DE03}"/>
                </a:ext>
              </a:extLst>
            </p:cNvPr>
            <p:cNvSpPr/>
            <p:nvPr/>
          </p:nvSpPr>
          <p:spPr>
            <a:xfrm>
              <a:off x="865" y="0"/>
              <a:ext cx="0" cy="2276300"/>
            </a:xfrm>
            <a:custGeom>
              <a:avLst/>
              <a:gdLst/>
              <a:ahLst/>
              <a:cxnLst/>
              <a:rect l="0" t="0" r="0" b="0"/>
              <a:pathLst>
                <a:path h="2276300">
                  <a:moveTo>
                    <a:pt x="0" y="2276300"/>
                  </a:moveTo>
                  <a:lnTo>
                    <a:pt x="0" y="22762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72D44808-6358-434F-8135-D164BD962C76}"/>
                </a:ext>
              </a:extLst>
            </p:cNvPr>
            <p:cNvPicPr/>
            <p:nvPr/>
          </p:nvPicPr>
          <p:blipFill>
            <a:blip r:embed="rId3"/>
            <a:stretch>
              <a:fillRect/>
            </a:stretch>
          </p:blipFill>
          <p:spPr>
            <a:xfrm>
              <a:off x="93892" y="65952"/>
              <a:ext cx="4389120" cy="2135124"/>
            </a:xfrm>
            <a:prstGeom prst="rect">
              <a:avLst/>
            </a:prstGeom>
          </p:spPr>
        </p:pic>
      </p:grpSp>
      <p:sp>
        <p:nvSpPr>
          <p:cNvPr id="2" name="TextBox 1">
            <a:extLst>
              <a:ext uri="{FF2B5EF4-FFF2-40B4-BE49-F238E27FC236}">
                <a16:creationId xmlns:a16="http://schemas.microsoft.com/office/drawing/2014/main" id="{7B3E6C2C-EA09-43E1-96B8-768EB81AF2F7}"/>
              </a:ext>
            </a:extLst>
          </p:cNvPr>
          <p:cNvSpPr txBox="1"/>
          <p:nvPr/>
        </p:nvSpPr>
        <p:spPr>
          <a:xfrm>
            <a:off x="677334" y="5108467"/>
            <a:ext cx="5519356" cy="1323439"/>
          </a:xfrm>
          <a:prstGeom prst="rect">
            <a:avLst/>
          </a:prstGeom>
          <a:noFill/>
        </p:spPr>
        <p:txBody>
          <a:bodyPr wrap="square" rtlCol="0">
            <a:spAutoFit/>
          </a:bodyPr>
          <a:lstStyle/>
          <a:p>
            <a:r>
              <a:rPr lang="en-US" sz="1600" dirty="0"/>
              <a:t>Performance</a:t>
            </a:r>
          </a:p>
          <a:p>
            <a:r>
              <a:rPr lang="en-US" sz="1600" dirty="0"/>
              <a:t>Tolerance of datacenter outages</a:t>
            </a:r>
          </a:p>
          <a:p>
            <a:r>
              <a:rPr lang="en-US" sz="1600" dirty="0"/>
              <a:t>Tolerance of network problems</a:t>
            </a:r>
          </a:p>
          <a:p>
            <a:r>
              <a:rPr lang="en-US" sz="1600" dirty="0"/>
              <a:t>Clients with offline operation</a:t>
            </a:r>
          </a:p>
          <a:p>
            <a:r>
              <a:rPr lang="en-US" sz="1600" dirty="0"/>
              <a:t>Collaborative editing</a:t>
            </a:r>
          </a:p>
        </p:txBody>
      </p:sp>
    </p:spTree>
    <p:extLst>
      <p:ext uri="{BB962C8B-B14F-4D97-AF65-F5344CB8AC3E}">
        <p14:creationId xmlns:p14="http://schemas.microsoft.com/office/powerpoint/2010/main" val="836544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Handling Write Conflicts</a:t>
            </a:r>
            <a:endParaRPr lang="en-US" dirty="0"/>
          </a:p>
        </p:txBody>
      </p:sp>
      <p:grpSp>
        <p:nvGrpSpPr>
          <p:cNvPr id="10" name="Group 9">
            <a:extLst>
              <a:ext uri="{FF2B5EF4-FFF2-40B4-BE49-F238E27FC236}">
                <a16:creationId xmlns:a16="http://schemas.microsoft.com/office/drawing/2014/main" id="{BC1A8A23-6868-463A-98AC-D675243F72D0}"/>
              </a:ext>
            </a:extLst>
          </p:cNvPr>
          <p:cNvGrpSpPr/>
          <p:nvPr/>
        </p:nvGrpSpPr>
        <p:grpSpPr>
          <a:xfrm>
            <a:off x="677334" y="1524000"/>
            <a:ext cx="6914313" cy="3377609"/>
            <a:chOff x="0" y="0"/>
            <a:chExt cx="4576905" cy="1912826"/>
          </a:xfrm>
        </p:grpSpPr>
        <p:sp>
          <p:nvSpPr>
            <p:cNvPr id="17" name="Shape 15491">
              <a:extLst>
                <a:ext uri="{FF2B5EF4-FFF2-40B4-BE49-F238E27FC236}">
                  <a16:creationId xmlns:a16="http://schemas.microsoft.com/office/drawing/2014/main" id="{99EB88FB-45FF-48E5-AFC2-2D0F7E911745}"/>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5493">
              <a:extLst>
                <a:ext uri="{FF2B5EF4-FFF2-40B4-BE49-F238E27FC236}">
                  <a16:creationId xmlns:a16="http://schemas.microsoft.com/office/drawing/2014/main" id="{8273F681-09C9-440E-A6BF-8E95801EBD99}"/>
                </a:ext>
              </a:extLst>
            </p:cNvPr>
            <p:cNvSpPr/>
            <p:nvPr/>
          </p:nvSpPr>
          <p:spPr>
            <a:xfrm>
              <a:off x="4576040" y="0"/>
              <a:ext cx="0" cy="1912825"/>
            </a:xfrm>
            <a:custGeom>
              <a:avLst/>
              <a:gdLst/>
              <a:ahLst/>
              <a:cxnLst/>
              <a:rect l="0" t="0" r="0" b="0"/>
              <a:pathLst>
                <a:path h="1912825">
                  <a:moveTo>
                    <a:pt x="0" y="191282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5495">
              <a:extLst>
                <a:ext uri="{FF2B5EF4-FFF2-40B4-BE49-F238E27FC236}">
                  <a16:creationId xmlns:a16="http://schemas.microsoft.com/office/drawing/2014/main" id="{29E72681-0586-4B42-96AF-BDD872A3D629}"/>
                </a:ext>
              </a:extLst>
            </p:cNvPr>
            <p:cNvSpPr/>
            <p:nvPr/>
          </p:nvSpPr>
          <p:spPr>
            <a:xfrm>
              <a:off x="0" y="191196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5497">
              <a:extLst>
                <a:ext uri="{FF2B5EF4-FFF2-40B4-BE49-F238E27FC236}">
                  <a16:creationId xmlns:a16="http://schemas.microsoft.com/office/drawing/2014/main" id="{94B5F1A5-6B12-427C-A413-8E4913A00CF8}"/>
                </a:ext>
              </a:extLst>
            </p:cNvPr>
            <p:cNvSpPr/>
            <p:nvPr/>
          </p:nvSpPr>
          <p:spPr>
            <a:xfrm>
              <a:off x="865" y="0"/>
              <a:ext cx="0" cy="1912826"/>
            </a:xfrm>
            <a:custGeom>
              <a:avLst/>
              <a:gdLst/>
              <a:ahLst/>
              <a:cxnLst/>
              <a:rect l="0" t="0" r="0" b="0"/>
              <a:pathLst>
                <a:path h="1912826">
                  <a:moveTo>
                    <a:pt x="0" y="1912826"/>
                  </a:moveTo>
                  <a:lnTo>
                    <a:pt x="0" y="191275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4866CDE5-B88D-4686-A94E-00982093C48D}"/>
                </a:ext>
              </a:extLst>
            </p:cNvPr>
            <p:cNvPicPr/>
            <p:nvPr/>
          </p:nvPicPr>
          <p:blipFill>
            <a:blip r:embed="rId3"/>
            <a:stretch>
              <a:fillRect/>
            </a:stretch>
          </p:blipFill>
          <p:spPr>
            <a:xfrm>
              <a:off x="573952" y="65952"/>
              <a:ext cx="3429000" cy="1771650"/>
            </a:xfrm>
            <a:prstGeom prst="rect">
              <a:avLst/>
            </a:prstGeom>
          </p:spPr>
        </p:pic>
      </p:grpSp>
      <p:sp>
        <p:nvSpPr>
          <p:cNvPr id="3" name="TextBox 2">
            <a:extLst>
              <a:ext uri="{FF2B5EF4-FFF2-40B4-BE49-F238E27FC236}">
                <a16:creationId xmlns:a16="http://schemas.microsoft.com/office/drawing/2014/main" id="{2AA7888D-1EC9-4762-89DC-E58D426E1C67}"/>
              </a:ext>
            </a:extLst>
          </p:cNvPr>
          <p:cNvSpPr txBox="1"/>
          <p:nvPr/>
        </p:nvSpPr>
        <p:spPr>
          <a:xfrm>
            <a:off x="677334" y="5348177"/>
            <a:ext cx="5861689" cy="1354217"/>
          </a:xfrm>
          <a:prstGeom prst="rect">
            <a:avLst/>
          </a:prstGeom>
          <a:noFill/>
        </p:spPr>
        <p:txBody>
          <a:bodyPr wrap="square" rtlCol="0">
            <a:spAutoFit/>
          </a:bodyPr>
          <a:lstStyle/>
          <a:p>
            <a:r>
              <a:rPr lang="en-US" sz="1600" dirty="0"/>
              <a:t>Synchronous versus asynchronous conflict detection</a:t>
            </a:r>
          </a:p>
          <a:p>
            <a:r>
              <a:rPr lang="en-US" sz="1600" dirty="0"/>
              <a:t>Conflict avoidance by writing to same leader</a:t>
            </a:r>
          </a:p>
          <a:p>
            <a:r>
              <a:rPr lang="en-US" sz="1600" dirty="0"/>
              <a:t>Converging toward a consistent state</a:t>
            </a:r>
          </a:p>
          <a:p>
            <a:r>
              <a:rPr lang="en-US" sz="1600" dirty="0"/>
              <a:t>Custom conflict resolution logic</a:t>
            </a:r>
          </a:p>
          <a:p>
            <a:endParaRPr lang="en-US" dirty="0"/>
          </a:p>
        </p:txBody>
      </p:sp>
    </p:spTree>
    <p:extLst>
      <p:ext uri="{BB962C8B-B14F-4D97-AF65-F5344CB8AC3E}">
        <p14:creationId xmlns:p14="http://schemas.microsoft.com/office/powerpoint/2010/main" val="362779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descr="Image result for multiple processors with cache">
            <a:extLst>
              <a:ext uri="{FF2B5EF4-FFF2-40B4-BE49-F238E27FC236}">
                <a16:creationId xmlns:a16="http://schemas.microsoft.com/office/drawing/2014/main" id="{95924090-3750-4937-B8CB-E0C3F03C64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multiple processors with cache">
            <a:extLst>
              <a:ext uri="{FF2B5EF4-FFF2-40B4-BE49-F238E27FC236}">
                <a16:creationId xmlns:a16="http://schemas.microsoft.com/office/drawing/2014/main" id="{052BA254-2816-43E8-8D09-97CFDEE5E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100744"/>
            <a:ext cx="10349345" cy="665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51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Multi-Leader Replication Topologies</a:t>
            </a:r>
            <a:endParaRPr lang="en-US" dirty="0"/>
          </a:p>
        </p:txBody>
      </p:sp>
      <p:grpSp>
        <p:nvGrpSpPr>
          <p:cNvPr id="11" name="Group 10">
            <a:extLst>
              <a:ext uri="{FF2B5EF4-FFF2-40B4-BE49-F238E27FC236}">
                <a16:creationId xmlns:a16="http://schemas.microsoft.com/office/drawing/2014/main" id="{387E8ED2-CD51-40F7-A336-AA1A9AF59085}"/>
              </a:ext>
            </a:extLst>
          </p:cNvPr>
          <p:cNvGrpSpPr/>
          <p:nvPr/>
        </p:nvGrpSpPr>
        <p:grpSpPr>
          <a:xfrm>
            <a:off x="677334" y="1524000"/>
            <a:ext cx="8753745" cy="2633330"/>
            <a:chOff x="0" y="0"/>
            <a:chExt cx="4576905" cy="1360376"/>
          </a:xfrm>
        </p:grpSpPr>
        <p:sp>
          <p:nvSpPr>
            <p:cNvPr id="12" name="Shape 15744">
              <a:extLst>
                <a:ext uri="{FF2B5EF4-FFF2-40B4-BE49-F238E27FC236}">
                  <a16:creationId xmlns:a16="http://schemas.microsoft.com/office/drawing/2014/main" id="{F33419A7-7576-4334-A058-A4405CDC6F44}"/>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5746">
              <a:extLst>
                <a:ext uri="{FF2B5EF4-FFF2-40B4-BE49-F238E27FC236}">
                  <a16:creationId xmlns:a16="http://schemas.microsoft.com/office/drawing/2014/main" id="{ABEC2853-DA92-41BE-85BB-B8F9C819536B}"/>
                </a:ext>
              </a:extLst>
            </p:cNvPr>
            <p:cNvSpPr/>
            <p:nvPr/>
          </p:nvSpPr>
          <p:spPr>
            <a:xfrm>
              <a:off x="4576040" y="0"/>
              <a:ext cx="0" cy="1360375"/>
            </a:xfrm>
            <a:custGeom>
              <a:avLst/>
              <a:gdLst/>
              <a:ahLst/>
              <a:cxnLst/>
              <a:rect l="0" t="0" r="0" b="0"/>
              <a:pathLst>
                <a:path h="1360375">
                  <a:moveTo>
                    <a:pt x="0" y="136037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5748">
              <a:extLst>
                <a:ext uri="{FF2B5EF4-FFF2-40B4-BE49-F238E27FC236}">
                  <a16:creationId xmlns:a16="http://schemas.microsoft.com/office/drawing/2014/main" id="{CD3D1017-2701-4F82-A1B0-5B150F45CCDE}"/>
                </a:ext>
              </a:extLst>
            </p:cNvPr>
            <p:cNvSpPr/>
            <p:nvPr/>
          </p:nvSpPr>
          <p:spPr>
            <a:xfrm>
              <a:off x="0" y="13595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5750">
              <a:extLst>
                <a:ext uri="{FF2B5EF4-FFF2-40B4-BE49-F238E27FC236}">
                  <a16:creationId xmlns:a16="http://schemas.microsoft.com/office/drawing/2014/main" id="{7DF0B9B7-FA98-4CBC-8285-C192893F6D9C}"/>
                </a:ext>
              </a:extLst>
            </p:cNvPr>
            <p:cNvSpPr/>
            <p:nvPr/>
          </p:nvSpPr>
          <p:spPr>
            <a:xfrm>
              <a:off x="865" y="0"/>
              <a:ext cx="0" cy="1360376"/>
            </a:xfrm>
            <a:custGeom>
              <a:avLst/>
              <a:gdLst/>
              <a:ahLst/>
              <a:cxnLst/>
              <a:rect l="0" t="0" r="0" b="0"/>
              <a:pathLst>
                <a:path h="1360376">
                  <a:moveTo>
                    <a:pt x="0" y="1360376"/>
                  </a:moveTo>
                  <a:lnTo>
                    <a:pt x="0" y="1360304"/>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627EB852-A3D6-4203-BD8A-D845966E3447}"/>
                </a:ext>
              </a:extLst>
            </p:cNvPr>
            <p:cNvPicPr/>
            <p:nvPr/>
          </p:nvPicPr>
          <p:blipFill>
            <a:blip r:embed="rId3"/>
            <a:stretch>
              <a:fillRect/>
            </a:stretch>
          </p:blipFill>
          <p:spPr>
            <a:xfrm>
              <a:off x="93892" y="65952"/>
              <a:ext cx="4389120" cy="1219200"/>
            </a:xfrm>
            <a:prstGeom prst="rect">
              <a:avLst/>
            </a:prstGeom>
          </p:spPr>
        </p:pic>
      </p:grpSp>
      <p:sp>
        <p:nvSpPr>
          <p:cNvPr id="2" name="TextBox 1">
            <a:extLst>
              <a:ext uri="{FF2B5EF4-FFF2-40B4-BE49-F238E27FC236}">
                <a16:creationId xmlns:a16="http://schemas.microsoft.com/office/drawing/2014/main" id="{A6EFE413-937A-4B8B-9702-738ECB5E5A6C}"/>
              </a:ext>
            </a:extLst>
          </p:cNvPr>
          <p:cNvSpPr txBox="1"/>
          <p:nvPr/>
        </p:nvSpPr>
        <p:spPr>
          <a:xfrm>
            <a:off x="856911" y="4790835"/>
            <a:ext cx="8031908" cy="1569660"/>
          </a:xfrm>
          <a:prstGeom prst="rect">
            <a:avLst/>
          </a:prstGeom>
          <a:noFill/>
        </p:spPr>
        <p:txBody>
          <a:bodyPr wrap="square" rtlCol="0">
            <a:spAutoFit/>
          </a:bodyPr>
          <a:lstStyle/>
          <a:p>
            <a:r>
              <a:rPr lang="en-US" sz="1600" dirty="0"/>
              <a:t>A problem with circular and star topologies is that if just one node fails, it can interrupt the flow of replication messages between other nodes.</a:t>
            </a:r>
          </a:p>
          <a:p>
            <a:endParaRPr lang="en-US" sz="1600" dirty="0"/>
          </a:p>
          <a:p>
            <a:r>
              <a:rPr lang="en-US" sz="1600" dirty="0"/>
              <a:t>On the other hand, all-to-all topologies can have issues too. In particular, some network links may be faster than others (e.g., due to network congestion), with the result that some replication messages may “overtake” others</a:t>
            </a:r>
          </a:p>
        </p:txBody>
      </p:sp>
    </p:spTree>
    <p:extLst>
      <p:ext uri="{BB962C8B-B14F-4D97-AF65-F5344CB8AC3E}">
        <p14:creationId xmlns:p14="http://schemas.microsoft.com/office/powerpoint/2010/main" val="1388116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Leaderless Replication</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3" y="1524000"/>
            <a:ext cx="8062617" cy="774571"/>
          </a:xfrm>
          <a:prstGeom prst="rect">
            <a:avLst/>
          </a:prstGeom>
          <a:noFill/>
        </p:spPr>
        <p:txBody>
          <a:bodyPr wrap="square" rtlCol="0">
            <a:spAutoFit/>
          </a:bodyPr>
          <a:lstStyle/>
          <a:p>
            <a:pPr marL="342900" lvl="0" indent="-342900">
              <a:spcBef>
                <a:spcPts val="1000"/>
              </a:spcBef>
              <a:buClr>
                <a:srgbClr val="90C226"/>
              </a:buClr>
              <a:buSzPct val="80000"/>
              <a:buFont typeface="Wingdings 3" charset="2"/>
              <a:buChar char=""/>
            </a:pPr>
            <a:r>
              <a:rPr lang="en-US" dirty="0"/>
              <a:t>Clients directly writes to and reads from multiple replicas.</a:t>
            </a:r>
          </a:p>
          <a:p>
            <a:pPr marL="342900" lvl="0" indent="-342900">
              <a:spcBef>
                <a:spcPts val="1000"/>
              </a:spcBef>
              <a:buClr>
                <a:srgbClr val="90C226"/>
              </a:buClr>
              <a:buSzPct val="80000"/>
              <a:buFont typeface="Wingdings 3" charset="2"/>
              <a:buChar char=""/>
            </a:pPr>
            <a:r>
              <a:rPr lang="en-US" dirty="0"/>
              <a:t>Data has the version.</a:t>
            </a:r>
          </a:p>
        </p:txBody>
      </p:sp>
      <p:grpSp>
        <p:nvGrpSpPr>
          <p:cNvPr id="17" name="Group 16">
            <a:extLst>
              <a:ext uri="{FF2B5EF4-FFF2-40B4-BE49-F238E27FC236}">
                <a16:creationId xmlns:a16="http://schemas.microsoft.com/office/drawing/2014/main" id="{EECED272-7033-405C-89DA-24903B19B6F1}"/>
              </a:ext>
            </a:extLst>
          </p:cNvPr>
          <p:cNvGrpSpPr/>
          <p:nvPr/>
        </p:nvGrpSpPr>
        <p:grpSpPr>
          <a:xfrm>
            <a:off x="677333" y="2553991"/>
            <a:ext cx="7095066" cy="3442771"/>
            <a:chOff x="0" y="0"/>
            <a:chExt cx="4576905" cy="2536904"/>
          </a:xfrm>
        </p:grpSpPr>
        <p:sp>
          <p:nvSpPr>
            <p:cNvPr id="18" name="Shape 15935">
              <a:extLst>
                <a:ext uri="{FF2B5EF4-FFF2-40B4-BE49-F238E27FC236}">
                  <a16:creationId xmlns:a16="http://schemas.microsoft.com/office/drawing/2014/main" id="{69F8CD52-E38C-49AA-B1D2-CC506170BBA9}"/>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5937">
              <a:extLst>
                <a:ext uri="{FF2B5EF4-FFF2-40B4-BE49-F238E27FC236}">
                  <a16:creationId xmlns:a16="http://schemas.microsoft.com/office/drawing/2014/main" id="{1BDDE803-9A8E-4FA4-B1C6-9C32FB60212A}"/>
                </a:ext>
              </a:extLst>
            </p:cNvPr>
            <p:cNvSpPr/>
            <p:nvPr/>
          </p:nvSpPr>
          <p:spPr>
            <a:xfrm>
              <a:off x="4576040" y="0"/>
              <a:ext cx="0" cy="2536903"/>
            </a:xfrm>
            <a:custGeom>
              <a:avLst/>
              <a:gdLst/>
              <a:ahLst/>
              <a:cxnLst/>
              <a:rect l="0" t="0" r="0" b="0"/>
              <a:pathLst>
                <a:path h="2536903">
                  <a:moveTo>
                    <a:pt x="0" y="253690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5939">
              <a:extLst>
                <a:ext uri="{FF2B5EF4-FFF2-40B4-BE49-F238E27FC236}">
                  <a16:creationId xmlns:a16="http://schemas.microsoft.com/office/drawing/2014/main" id="{FF21DE9E-8B21-436C-8E80-1DBF48CF1109}"/>
                </a:ext>
              </a:extLst>
            </p:cNvPr>
            <p:cNvSpPr/>
            <p:nvPr/>
          </p:nvSpPr>
          <p:spPr>
            <a:xfrm>
              <a:off x="0" y="253603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5941">
              <a:extLst>
                <a:ext uri="{FF2B5EF4-FFF2-40B4-BE49-F238E27FC236}">
                  <a16:creationId xmlns:a16="http://schemas.microsoft.com/office/drawing/2014/main" id="{5AEAEADE-5FB3-425E-80E4-AEC7EFC7CD6B}"/>
                </a:ext>
              </a:extLst>
            </p:cNvPr>
            <p:cNvSpPr/>
            <p:nvPr/>
          </p:nvSpPr>
          <p:spPr>
            <a:xfrm>
              <a:off x="865" y="0"/>
              <a:ext cx="0" cy="2536904"/>
            </a:xfrm>
            <a:custGeom>
              <a:avLst/>
              <a:gdLst/>
              <a:ahLst/>
              <a:cxnLst/>
              <a:rect l="0" t="0" r="0" b="0"/>
              <a:pathLst>
                <a:path h="2536904">
                  <a:moveTo>
                    <a:pt x="0" y="2536904"/>
                  </a:moveTo>
                  <a:lnTo>
                    <a:pt x="0" y="253683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2" name="Picture 21">
              <a:extLst>
                <a:ext uri="{FF2B5EF4-FFF2-40B4-BE49-F238E27FC236}">
                  <a16:creationId xmlns:a16="http://schemas.microsoft.com/office/drawing/2014/main" id="{16B46B5D-C1DD-489A-BB1A-2809384A2132}"/>
                </a:ext>
              </a:extLst>
            </p:cNvPr>
            <p:cNvPicPr/>
            <p:nvPr/>
          </p:nvPicPr>
          <p:blipFill>
            <a:blip r:embed="rId3"/>
            <a:stretch>
              <a:fillRect/>
            </a:stretch>
          </p:blipFill>
          <p:spPr>
            <a:xfrm>
              <a:off x="93892" y="65952"/>
              <a:ext cx="4389120" cy="2395728"/>
            </a:xfrm>
            <a:prstGeom prst="rect">
              <a:avLst/>
            </a:prstGeom>
          </p:spPr>
        </p:pic>
      </p:grpSp>
    </p:spTree>
    <p:extLst>
      <p:ext uri="{BB962C8B-B14F-4D97-AF65-F5344CB8AC3E}">
        <p14:creationId xmlns:p14="http://schemas.microsoft.com/office/powerpoint/2010/main" val="3475191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Quorums for reading and writing</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369332"/>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R+ W &gt; N means strong consistency. </a:t>
            </a:r>
            <a:endParaRPr lang="en-US" sz="1600" dirty="0"/>
          </a:p>
        </p:txBody>
      </p:sp>
      <p:grpSp>
        <p:nvGrpSpPr>
          <p:cNvPr id="10" name="Group 9">
            <a:extLst>
              <a:ext uri="{FF2B5EF4-FFF2-40B4-BE49-F238E27FC236}">
                <a16:creationId xmlns:a16="http://schemas.microsoft.com/office/drawing/2014/main" id="{52D7B637-6749-4587-85CD-BC8BB4762A5D}"/>
              </a:ext>
            </a:extLst>
          </p:cNvPr>
          <p:cNvGrpSpPr/>
          <p:nvPr/>
        </p:nvGrpSpPr>
        <p:grpSpPr>
          <a:xfrm>
            <a:off x="677334" y="2031025"/>
            <a:ext cx="6861150" cy="3302975"/>
            <a:chOff x="0" y="0"/>
            <a:chExt cx="4576905" cy="2009599"/>
          </a:xfrm>
        </p:grpSpPr>
        <p:sp>
          <p:nvSpPr>
            <p:cNvPr id="11" name="Shape 16076">
              <a:extLst>
                <a:ext uri="{FF2B5EF4-FFF2-40B4-BE49-F238E27FC236}">
                  <a16:creationId xmlns:a16="http://schemas.microsoft.com/office/drawing/2014/main" id="{B058CF3B-AF22-43C8-8A50-8AD511C4E6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6078">
              <a:extLst>
                <a:ext uri="{FF2B5EF4-FFF2-40B4-BE49-F238E27FC236}">
                  <a16:creationId xmlns:a16="http://schemas.microsoft.com/office/drawing/2014/main" id="{EFBB758E-FA74-448F-A501-07B66299D634}"/>
                </a:ext>
              </a:extLst>
            </p:cNvPr>
            <p:cNvSpPr/>
            <p:nvPr/>
          </p:nvSpPr>
          <p:spPr>
            <a:xfrm>
              <a:off x="4576040" y="0"/>
              <a:ext cx="0" cy="2009599"/>
            </a:xfrm>
            <a:custGeom>
              <a:avLst/>
              <a:gdLst/>
              <a:ahLst/>
              <a:cxnLst/>
              <a:rect l="0" t="0" r="0" b="0"/>
              <a:pathLst>
                <a:path h="2009599">
                  <a:moveTo>
                    <a:pt x="0" y="20095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6080">
              <a:extLst>
                <a:ext uri="{FF2B5EF4-FFF2-40B4-BE49-F238E27FC236}">
                  <a16:creationId xmlns:a16="http://schemas.microsoft.com/office/drawing/2014/main" id="{6D08D4B3-F9CC-4078-90A1-CD9D7FC0B1E7}"/>
                </a:ext>
              </a:extLst>
            </p:cNvPr>
            <p:cNvSpPr/>
            <p:nvPr/>
          </p:nvSpPr>
          <p:spPr>
            <a:xfrm>
              <a:off x="0" y="20087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6082">
              <a:extLst>
                <a:ext uri="{FF2B5EF4-FFF2-40B4-BE49-F238E27FC236}">
                  <a16:creationId xmlns:a16="http://schemas.microsoft.com/office/drawing/2014/main" id="{A03CD111-3E9D-484A-A1BC-D693EC95AC35}"/>
                </a:ext>
              </a:extLst>
            </p:cNvPr>
            <p:cNvSpPr/>
            <p:nvPr/>
          </p:nvSpPr>
          <p:spPr>
            <a:xfrm>
              <a:off x="865" y="0"/>
              <a:ext cx="0" cy="2009599"/>
            </a:xfrm>
            <a:custGeom>
              <a:avLst/>
              <a:gdLst/>
              <a:ahLst/>
              <a:cxnLst/>
              <a:rect l="0" t="0" r="0" b="0"/>
              <a:pathLst>
                <a:path h="2009599">
                  <a:moveTo>
                    <a:pt x="0" y="2009599"/>
                  </a:moveTo>
                  <a:lnTo>
                    <a:pt x="0" y="20095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5" name="Picture 14">
              <a:extLst>
                <a:ext uri="{FF2B5EF4-FFF2-40B4-BE49-F238E27FC236}">
                  <a16:creationId xmlns:a16="http://schemas.microsoft.com/office/drawing/2014/main" id="{EEA925AE-BE97-451D-8393-19DAEC9C9DFC}"/>
                </a:ext>
              </a:extLst>
            </p:cNvPr>
            <p:cNvPicPr/>
            <p:nvPr/>
          </p:nvPicPr>
          <p:blipFill>
            <a:blip r:embed="rId3"/>
            <a:stretch>
              <a:fillRect/>
            </a:stretch>
          </p:blipFill>
          <p:spPr>
            <a:xfrm>
              <a:off x="93892" y="65953"/>
              <a:ext cx="4389120" cy="1868424"/>
            </a:xfrm>
            <a:prstGeom prst="rect">
              <a:avLst/>
            </a:prstGeom>
          </p:spPr>
        </p:pic>
      </p:grpSp>
    </p:spTree>
    <p:extLst>
      <p:ext uri="{BB962C8B-B14F-4D97-AF65-F5344CB8AC3E}">
        <p14:creationId xmlns:p14="http://schemas.microsoft.com/office/powerpoint/2010/main" val="1355946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Other read write strategies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2272417"/>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Sloppy Quorums and Hinted Handoff</a:t>
            </a:r>
          </a:p>
          <a:p>
            <a:pPr marL="800100" lvl="1" indent="-342900">
              <a:spcBef>
                <a:spcPts val="1000"/>
              </a:spcBef>
              <a:buClr>
                <a:srgbClr val="90C226"/>
              </a:buClr>
              <a:buSzPct val="80000"/>
              <a:buFont typeface="Wingdings 3" charset="2"/>
              <a:buChar char=""/>
            </a:pPr>
            <a:r>
              <a:rPr lang="en-US" sz="1600" dirty="0"/>
              <a:t>Write the neighbor nodes instead of the home nodes.</a:t>
            </a:r>
          </a:p>
          <a:p>
            <a:pPr marL="800100" lvl="1" indent="-342900">
              <a:spcBef>
                <a:spcPts val="1000"/>
              </a:spcBef>
              <a:buClr>
                <a:srgbClr val="90C226"/>
              </a:buClr>
              <a:buSzPct val="80000"/>
              <a:buFont typeface="Wingdings 3" charset="2"/>
              <a:buChar char=""/>
            </a:pPr>
            <a:r>
              <a:rPr lang="en-US" sz="1600" dirty="0"/>
              <a:t>Good for write availability, bad for consistency.</a:t>
            </a:r>
          </a:p>
          <a:p>
            <a:pPr marL="342900" indent="-342900">
              <a:spcBef>
                <a:spcPts val="1000"/>
              </a:spcBef>
              <a:buClr>
                <a:srgbClr val="90C226"/>
              </a:buClr>
              <a:buSzPct val="80000"/>
              <a:buFont typeface="Wingdings 3" charset="2"/>
              <a:buChar char=""/>
            </a:pPr>
            <a:r>
              <a:rPr lang="en-US" dirty="0"/>
              <a:t>Multi-datacenter operation</a:t>
            </a:r>
          </a:p>
          <a:p>
            <a:pPr marL="800100" lvl="1" indent="-342900">
              <a:spcBef>
                <a:spcPts val="1000"/>
              </a:spcBef>
              <a:buClr>
                <a:srgbClr val="90C226"/>
              </a:buClr>
              <a:buSzPct val="80000"/>
              <a:buFont typeface="Wingdings 3" charset="2"/>
              <a:buChar char=""/>
            </a:pPr>
            <a:r>
              <a:rPr lang="en-US" sz="1600" dirty="0"/>
              <a:t>May keep the write and read local</a:t>
            </a:r>
          </a:p>
          <a:p>
            <a:pPr marL="342900" indent="-342900">
              <a:spcBef>
                <a:spcPts val="1000"/>
              </a:spcBef>
              <a:buClr>
                <a:srgbClr val="90C226"/>
              </a:buClr>
              <a:buSzPct val="80000"/>
              <a:buFont typeface="Wingdings 3" charset="2"/>
              <a:buChar char=""/>
            </a:pPr>
            <a:endParaRPr lang="en-US" sz="1600" dirty="0"/>
          </a:p>
        </p:txBody>
      </p:sp>
    </p:spTree>
    <p:extLst>
      <p:ext uri="{BB962C8B-B14F-4D97-AF65-F5344CB8AC3E}">
        <p14:creationId xmlns:p14="http://schemas.microsoft.com/office/powerpoint/2010/main" val="92908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Detecting Concurrent Writes</a:t>
            </a:r>
          </a:p>
        </p:txBody>
      </p:sp>
      <p:grpSp>
        <p:nvGrpSpPr>
          <p:cNvPr id="5" name="Group 4">
            <a:extLst>
              <a:ext uri="{FF2B5EF4-FFF2-40B4-BE49-F238E27FC236}">
                <a16:creationId xmlns:a16="http://schemas.microsoft.com/office/drawing/2014/main" id="{5B76C2C8-4F38-4EFE-A596-4B61BADB9FB4}"/>
              </a:ext>
            </a:extLst>
          </p:cNvPr>
          <p:cNvGrpSpPr/>
          <p:nvPr/>
        </p:nvGrpSpPr>
        <p:grpSpPr>
          <a:xfrm>
            <a:off x="677334" y="1523999"/>
            <a:ext cx="6520908" cy="3377609"/>
            <a:chOff x="0" y="0"/>
            <a:chExt cx="4576905" cy="2283920"/>
          </a:xfrm>
        </p:grpSpPr>
        <p:sp>
          <p:nvSpPr>
            <p:cNvPr id="6" name="Shape 16550">
              <a:extLst>
                <a:ext uri="{FF2B5EF4-FFF2-40B4-BE49-F238E27FC236}">
                  <a16:creationId xmlns:a16="http://schemas.microsoft.com/office/drawing/2014/main" id="{C3FCB709-266C-4F8C-AD81-E68F4F191156}"/>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6552">
              <a:extLst>
                <a:ext uri="{FF2B5EF4-FFF2-40B4-BE49-F238E27FC236}">
                  <a16:creationId xmlns:a16="http://schemas.microsoft.com/office/drawing/2014/main" id="{090A03EE-CC29-4FA0-A6FA-FDDF2F874DA7}"/>
                </a:ext>
              </a:extLst>
            </p:cNvPr>
            <p:cNvSpPr/>
            <p:nvPr/>
          </p:nvSpPr>
          <p:spPr>
            <a:xfrm>
              <a:off x="4576040" y="0"/>
              <a:ext cx="0" cy="2283920"/>
            </a:xfrm>
            <a:custGeom>
              <a:avLst/>
              <a:gdLst/>
              <a:ahLst/>
              <a:cxnLst/>
              <a:rect l="0" t="0" r="0" b="0"/>
              <a:pathLst>
                <a:path h="2283920">
                  <a:moveTo>
                    <a:pt x="0" y="228392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6554">
              <a:extLst>
                <a:ext uri="{FF2B5EF4-FFF2-40B4-BE49-F238E27FC236}">
                  <a16:creationId xmlns:a16="http://schemas.microsoft.com/office/drawing/2014/main" id="{A0213703-580A-4299-8EBB-2869572976ED}"/>
                </a:ext>
              </a:extLst>
            </p:cNvPr>
            <p:cNvSpPr/>
            <p:nvPr/>
          </p:nvSpPr>
          <p:spPr>
            <a:xfrm>
              <a:off x="0" y="22830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6556">
              <a:extLst>
                <a:ext uri="{FF2B5EF4-FFF2-40B4-BE49-F238E27FC236}">
                  <a16:creationId xmlns:a16="http://schemas.microsoft.com/office/drawing/2014/main" id="{73CB8BF7-2C73-4CF4-B5F7-B96268CDA543}"/>
                </a:ext>
              </a:extLst>
            </p:cNvPr>
            <p:cNvSpPr/>
            <p:nvPr/>
          </p:nvSpPr>
          <p:spPr>
            <a:xfrm>
              <a:off x="865" y="0"/>
              <a:ext cx="0" cy="2283920"/>
            </a:xfrm>
            <a:custGeom>
              <a:avLst/>
              <a:gdLst/>
              <a:ahLst/>
              <a:cxnLst/>
              <a:rect l="0" t="0" r="0" b="0"/>
              <a:pathLst>
                <a:path h="2283920">
                  <a:moveTo>
                    <a:pt x="0" y="2283920"/>
                  </a:moveTo>
                  <a:lnTo>
                    <a:pt x="0" y="228384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6BAEE1BA-3048-46A2-BC81-0AF4EA03ECFB}"/>
                </a:ext>
              </a:extLst>
            </p:cNvPr>
            <p:cNvPicPr/>
            <p:nvPr/>
          </p:nvPicPr>
          <p:blipFill>
            <a:blip r:embed="rId3"/>
            <a:stretch>
              <a:fillRect/>
            </a:stretch>
          </p:blipFill>
          <p:spPr>
            <a:xfrm>
              <a:off x="93892" y="65953"/>
              <a:ext cx="4389120" cy="2142744"/>
            </a:xfrm>
            <a:prstGeom prst="rect">
              <a:avLst/>
            </a:prstGeom>
          </p:spPr>
        </p:pic>
      </p:grpSp>
      <p:sp>
        <p:nvSpPr>
          <p:cNvPr id="3" name="TextBox 2">
            <a:extLst>
              <a:ext uri="{FF2B5EF4-FFF2-40B4-BE49-F238E27FC236}">
                <a16:creationId xmlns:a16="http://schemas.microsoft.com/office/drawing/2014/main" id="{817D25E8-5487-4EA6-9394-59C1C9B579F3}"/>
              </a:ext>
            </a:extLst>
          </p:cNvPr>
          <p:cNvSpPr txBox="1"/>
          <p:nvPr/>
        </p:nvSpPr>
        <p:spPr>
          <a:xfrm>
            <a:off x="811106" y="5263116"/>
            <a:ext cx="5284894" cy="1323439"/>
          </a:xfrm>
          <a:prstGeom prst="rect">
            <a:avLst/>
          </a:prstGeom>
          <a:noFill/>
        </p:spPr>
        <p:txBody>
          <a:bodyPr wrap="square" rtlCol="0">
            <a:spAutoFit/>
          </a:bodyPr>
          <a:lstStyle/>
          <a:p>
            <a:r>
              <a:rPr lang="en-US" sz="1600" dirty="0"/>
              <a:t>Last write wins (discarding concurrent writes)</a:t>
            </a:r>
          </a:p>
          <a:p>
            <a:r>
              <a:rPr lang="en-US" sz="1600" dirty="0"/>
              <a:t>Capturing the happens-before relationship</a:t>
            </a:r>
          </a:p>
          <a:p>
            <a:r>
              <a:rPr lang="en-US" sz="1600" dirty="0"/>
              <a:t>Merging concurrently written values</a:t>
            </a:r>
          </a:p>
          <a:p>
            <a:r>
              <a:rPr lang="en-US" sz="1600" dirty="0"/>
              <a:t>Version vectors</a:t>
            </a:r>
          </a:p>
          <a:p>
            <a:endParaRPr lang="en-US" sz="1600" dirty="0"/>
          </a:p>
        </p:txBody>
      </p:sp>
    </p:spTree>
    <p:extLst>
      <p:ext uri="{BB962C8B-B14F-4D97-AF65-F5344CB8AC3E}">
        <p14:creationId xmlns:p14="http://schemas.microsoft.com/office/powerpoint/2010/main" val="14030238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Partition</a:t>
            </a:r>
          </a:p>
        </p:txBody>
      </p:sp>
    </p:spTree>
    <p:extLst>
      <p:ext uri="{BB962C8B-B14F-4D97-AF65-F5344CB8AC3E}">
        <p14:creationId xmlns:p14="http://schemas.microsoft.com/office/powerpoint/2010/main" val="2544404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and Replication</a:t>
            </a:r>
            <a:endParaRPr lang="en-US" dirty="0"/>
          </a:p>
        </p:txBody>
      </p:sp>
      <p:grpSp>
        <p:nvGrpSpPr>
          <p:cNvPr id="11" name="Group 10">
            <a:extLst>
              <a:ext uri="{FF2B5EF4-FFF2-40B4-BE49-F238E27FC236}">
                <a16:creationId xmlns:a16="http://schemas.microsoft.com/office/drawing/2014/main" id="{6E6BB88E-2D50-4086-AD25-52503BE6F971}"/>
              </a:ext>
            </a:extLst>
          </p:cNvPr>
          <p:cNvGrpSpPr/>
          <p:nvPr/>
        </p:nvGrpSpPr>
        <p:grpSpPr>
          <a:xfrm>
            <a:off x="677334" y="1523999"/>
            <a:ext cx="7445940" cy="4430233"/>
            <a:chOff x="0" y="0"/>
            <a:chExt cx="4576905" cy="2421079"/>
          </a:xfrm>
        </p:grpSpPr>
        <p:sp>
          <p:nvSpPr>
            <p:cNvPr id="12" name="Shape 18359">
              <a:extLst>
                <a:ext uri="{FF2B5EF4-FFF2-40B4-BE49-F238E27FC236}">
                  <a16:creationId xmlns:a16="http://schemas.microsoft.com/office/drawing/2014/main" id="{E96A6A47-EAB6-4AA1-96A9-5332056EEC24}"/>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361">
              <a:extLst>
                <a:ext uri="{FF2B5EF4-FFF2-40B4-BE49-F238E27FC236}">
                  <a16:creationId xmlns:a16="http://schemas.microsoft.com/office/drawing/2014/main" id="{CD16EA3D-BC7A-4848-BE24-A37D0E061CB2}"/>
                </a:ext>
              </a:extLst>
            </p:cNvPr>
            <p:cNvSpPr/>
            <p:nvPr/>
          </p:nvSpPr>
          <p:spPr>
            <a:xfrm>
              <a:off x="4576040" y="0"/>
              <a:ext cx="0" cy="2421079"/>
            </a:xfrm>
            <a:custGeom>
              <a:avLst/>
              <a:gdLst/>
              <a:ahLst/>
              <a:cxnLst/>
              <a:rect l="0" t="0" r="0" b="0"/>
              <a:pathLst>
                <a:path h="2421079">
                  <a:moveTo>
                    <a:pt x="0" y="242107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363">
              <a:extLst>
                <a:ext uri="{FF2B5EF4-FFF2-40B4-BE49-F238E27FC236}">
                  <a16:creationId xmlns:a16="http://schemas.microsoft.com/office/drawing/2014/main" id="{B7E8EEE2-3FA5-465E-82F2-7C511C9446DE}"/>
                </a:ext>
              </a:extLst>
            </p:cNvPr>
            <p:cNvSpPr/>
            <p:nvPr/>
          </p:nvSpPr>
          <p:spPr>
            <a:xfrm>
              <a:off x="0" y="242021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365">
              <a:extLst>
                <a:ext uri="{FF2B5EF4-FFF2-40B4-BE49-F238E27FC236}">
                  <a16:creationId xmlns:a16="http://schemas.microsoft.com/office/drawing/2014/main" id="{58FD7390-A243-4EEE-9B3A-47863E511CCE}"/>
                </a:ext>
              </a:extLst>
            </p:cNvPr>
            <p:cNvSpPr/>
            <p:nvPr/>
          </p:nvSpPr>
          <p:spPr>
            <a:xfrm>
              <a:off x="865" y="0"/>
              <a:ext cx="0" cy="2421079"/>
            </a:xfrm>
            <a:custGeom>
              <a:avLst/>
              <a:gdLst/>
              <a:ahLst/>
              <a:cxnLst/>
              <a:rect l="0" t="0" r="0" b="0"/>
              <a:pathLst>
                <a:path h="2421079">
                  <a:moveTo>
                    <a:pt x="0" y="2421079"/>
                  </a:moveTo>
                  <a:lnTo>
                    <a:pt x="0" y="242100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F0BC6F2D-FB26-4024-B753-18A052618BB0}"/>
                </a:ext>
              </a:extLst>
            </p:cNvPr>
            <p:cNvPicPr/>
            <p:nvPr/>
          </p:nvPicPr>
          <p:blipFill>
            <a:blip r:embed="rId3"/>
            <a:stretch>
              <a:fillRect/>
            </a:stretch>
          </p:blipFill>
          <p:spPr>
            <a:xfrm>
              <a:off x="93892" y="65952"/>
              <a:ext cx="4389120" cy="2279904"/>
            </a:xfrm>
            <a:prstGeom prst="rect">
              <a:avLst/>
            </a:prstGeom>
          </p:spPr>
        </p:pic>
      </p:grpSp>
    </p:spTree>
    <p:extLst>
      <p:ext uri="{BB962C8B-B14F-4D97-AF65-F5344CB8AC3E}">
        <p14:creationId xmlns:p14="http://schemas.microsoft.com/office/powerpoint/2010/main" val="4209485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Key Range</a:t>
            </a:r>
            <a:endParaRPr lang="en-US" dirty="0"/>
          </a:p>
        </p:txBody>
      </p:sp>
      <p:grpSp>
        <p:nvGrpSpPr>
          <p:cNvPr id="9" name="Group 8">
            <a:extLst>
              <a:ext uri="{FF2B5EF4-FFF2-40B4-BE49-F238E27FC236}">
                <a16:creationId xmlns:a16="http://schemas.microsoft.com/office/drawing/2014/main" id="{297A48C8-4469-4C98-8965-5503FF1FC1B2}"/>
              </a:ext>
            </a:extLst>
          </p:cNvPr>
          <p:cNvGrpSpPr/>
          <p:nvPr/>
        </p:nvGrpSpPr>
        <p:grpSpPr>
          <a:xfrm>
            <a:off x="677334" y="1524000"/>
            <a:ext cx="7828713" cy="3558363"/>
            <a:chOff x="0" y="0"/>
            <a:chExt cx="4576905" cy="1700228"/>
          </a:xfrm>
        </p:grpSpPr>
        <p:sp>
          <p:nvSpPr>
            <p:cNvPr id="10" name="Shape 18400">
              <a:extLst>
                <a:ext uri="{FF2B5EF4-FFF2-40B4-BE49-F238E27FC236}">
                  <a16:creationId xmlns:a16="http://schemas.microsoft.com/office/drawing/2014/main" id="{1FFB8DA6-F312-4CAF-9394-8E72A70E94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8402">
              <a:extLst>
                <a:ext uri="{FF2B5EF4-FFF2-40B4-BE49-F238E27FC236}">
                  <a16:creationId xmlns:a16="http://schemas.microsoft.com/office/drawing/2014/main" id="{D71474FB-38BB-421D-88CF-59C61C011003}"/>
                </a:ext>
              </a:extLst>
            </p:cNvPr>
            <p:cNvSpPr/>
            <p:nvPr/>
          </p:nvSpPr>
          <p:spPr>
            <a:xfrm>
              <a:off x="4576040" y="0"/>
              <a:ext cx="0" cy="1700227"/>
            </a:xfrm>
            <a:custGeom>
              <a:avLst/>
              <a:gdLst/>
              <a:ahLst/>
              <a:cxnLst/>
              <a:rect l="0" t="0" r="0" b="0"/>
              <a:pathLst>
                <a:path h="1700227">
                  <a:moveTo>
                    <a:pt x="0" y="17002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8404">
              <a:extLst>
                <a:ext uri="{FF2B5EF4-FFF2-40B4-BE49-F238E27FC236}">
                  <a16:creationId xmlns:a16="http://schemas.microsoft.com/office/drawing/2014/main" id="{03415826-30BD-4B14-B715-0E9475EF28AF}"/>
                </a:ext>
              </a:extLst>
            </p:cNvPr>
            <p:cNvSpPr/>
            <p:nvPr/>
          </p:nvSpPr>
          <p:spPr>
            <a:xfrm>
              <a:off x="0" y="16993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8406">
              <a:extLst>
                <a:ext uri="{FF2B5EF4-FFF2-40B4-BE49-F238E27FC236}">
                  <a16:creationId xmlns:a16="http://schemas.microsoft.com/office/drawing/2014/main" id="{3520056A-2B1B-4D95-BF1F-E90BA417D9B6}"/>
                </a:ext>
              </a:extLst>
            </p:cNvPr>
            <p:cNvSpPr/>
            <p:nvPr/>
          </p:nvSpPr>
          <p:spPr>
            <a:xfrm>
              <a:off x="865" y="0"/>
              <a:ext cx="0" cy="1700228"/>
            </a:xfrm>
            <a:custGeom>
              <a:avLst/>
              <a:gdLst/>
              <a:ahLst/>
              <a:cxnLst/>
              <a:rect l="0" t="0" r="0" b="0"/>
              <a:pathLst>
                <a:path h="1700228">
                  <a:moveTo>
                    <a:pt x="0" y="1700228"/>
                  </a:moveTo>
                  <a:lnTo>
                    <a:pt x="0" y="17001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F6C0B8-E83F-4FAA-8D75-A08E6D5987D1}"/>
                </a:ext>
              </a:extLst>
            </p:cNvPr>
            <p:cNvPicPr/>
            <p:nvPr/>
          </p:nvPicPr>
          <p:blipFill>
            <a:blip r:embed="rId3"/>
            <a:stretch>
              <a:fillRect/>
            </a:stretch>
          </p:blipFill>
          <p:spPr>
            <a:xfrm>
              <a:off x="93892" y="65952"/>
              <a:ext cx="4389120" cy="1559052"/>
            </a:xfrm>
            <a:prstGeom prst="rect">
              <a:avLst/>
            </a:prstGeom>
          </p:spPr>
        </p:pic>
      </p:grpSp>
      <p:sp>
        <p:nvSpPr>
          <p:cNvPr id="2" name="TextBox 1">
            <a:extLst>
              <a:ext uri="{FF2B5EF4-FFF2-40B4-BE49-F238E27FC236}">
                <a16:creationId xmlns:a16="http://schemas.microsoft.com/office/drawing/2014/main" id="{FA9026AE-9796-4804-94E7-E7903DFE362C}"/>
              </a:ext>
            </a:extLst>
          </p:cNvPr>
          <p:cNvSpPr txBox="1"/>
          <p:nvPr/>
        </p:nvSpPr>
        <p:spPr>
          <a:xfrm>
            <a:off x="677334" y="5631637"/>
            <a:ext cx="4638945" cy="338554"/>
          </a:xfrm>
          <a:prstGeom prst="rect">
            <a:avLst/>
          </a:prstGeom>
          <a:noFill/>
        </p:spPr>
        <p:txBody>
          <a:bodyPr wrap="square" rtlCol="0">
            <a:spAutoFit/>
          </a:bodyPr>
          <a:lstStyle/>
          <a:p>
            <a:r>
              <a:rPr lang="en-US" sz="1600" dirty="0"/>
              <a:t>Good for range query</a:t>
            </a:r>
          </a:p>
        </p:txBody>
      </p:sp>
    </p:spTree>
    <p:extLst>
      <p:ext uri="{BB962C8B-B14F-4D97-AF65-F5344CB8AC3E}">
        <p14:creationId xmlns:p14="http://schemas.microsoft.com/office/powerpoint/2010/main" val="3325502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Hash of Key</a:t>
            </a:r>
            <a:endParaRPr lang="en-US" dirty="0"/>
          </a:p>
        </p:txBody>
      </p:sp>
      <p:grpSp>
        <p:nvGrpSpPr>
          <p:cNvPr id="11" name="Group 10">
            <a:extLst>
              <a:ext uri="{FF2B5EF4-FFF2-40B4-BE49-F238E27FC236}">
                <a16:creationId xmlns:a16="http://schemas.microsoft.com/office/drawing/2014/main" id="{FDEA8366-F3C0-4727-8124-9698260C34A7}"/>
              </a:ext>
            </a:extLst>
          </p:cNvPr>
          <p:cNvGrpSpPr/>
          <p:nvPr/>
        </p:nvGrpSpPr>
        <p:grpSpPr>
          <a:xfrm>
            <a:off x="677334" y="1524000"/>
            <a:ext cx="7935038" cy="3739116"/>
            <a:chOff x="0" y="0"/>
            <a:chExt cx="4576905" cy="1514299"/>
          </a:xfrm>
        </p:grpSpPr>
        <p:sp>
          <p:nvSpPr>
            <p:cNvPr id="12" name="Shape 18522">
              <a:extLst>
                <a:ext uri="{FF2B5EF4-FFF2-40B4-BE49-F238E27FC236}">
                  <a16:creationId xmlns:a16="http://schemas.microsoft.com/office/drawing/2014/main" id="{FF904496-AEA3-4D9C-9729-7686E41AF34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524">
              <a:extLst>
                <a:ext uri="{FF2B5EF4-FFF2-40B4-BE49-F238E27FC236}">
                  <a16:creationId xmlns:a16="http://schemas.microsoft.com/office/drawing/2014/main" id="{1E5617D4-BF87-4E23-91DF-E30581DFC695}"/>
                </a:ext>
              </a:extLst>
            </p:cNvPr>
            <p:cNvSpPr/>
            <p:nvPr/>
          </p:nvSpPr>
          <p:spPr>
            <a:xfrm>
              <a:off x="4576040" y="0"/>
              <a:ext cx="0" cy="1514299"/>
            </a:xfrm>
            <a:custGeom>
              <a:avLst/>
              <a:gdLst/>
              <a:ahLst/>
              <a:cxnLst/>
              <a:rect l="0" t="0" r="0" b="0"/>
              <a:pathLst>
                <a:path h="1514299">
                  <a:moveTo>
                    <a:pt x="0" y="15142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526">
              <a:extLst>
                <a:ext uri="{FF2B5EF4-FFF2-40B4-BE49-F238E27FC236}">
                  <a16:creationId xmlns:a16="http://schemas.microsoft.com/office/drawing/2014/main" id="{78CE2B6A-68D3-45B2-934E-407C54984ECF}"/>
                </a:ext>
              </a:extLst>
            </p:cNvPr>
            <p:cNvSpPr/>
            <p:nvPr/>
          </p:nvSpPr>
          <p:spPr>
            <a:xfrm>
              <a:off x="0" y="15134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528">
              <a:extLst>
                <a:ext uri="{FF2B5EF4-FFF2-40B4-BE49-F238E27FC236}">
                  <a16:creationId xmlns:a16="http://schemas.microsoft.com/office/drawing/2014/main" id="{845C5573-0C14-464C-84A5-A0038F49B5CE}"/>
                </a:ext>
              </a:extLst>
            </p:cNvPr>
            <p:cNvSpPr/>
            <p:nvPr/>
          </p:nvSpPr>
          <p:spPr>
            <a:xfrm>
              <a:off x="865" y="0"/>
              <a:ext cx="0" cy="1514299"/>
            </a:xfrm>
            <a:custGeom>
              <a:avLst/>
              <a:gdLst/>
              <a:ahLst/>
              <a:cxnLst/>
              <a:rect l="0" t="0" r="0" b="0"/>
              <a:pathLst>
                <a:path h="1514299">
                  <a:moveTo>
                    <a:pt x="0" y="1514299"/>
                  </a:moveTo>
                  <a:lnTo>
                    <a:pt x="0" y="15142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7DD0CAD2-4598-48FF-BB7D-12C3460079AD}"/>
                </a:ext>
              </a:extLst>
            </p:cNvPr>
            <p:cNvPicPr/>
            <p:nvPr/>
          </p:nvPicPr>
          <p:blipFill>
            <a:blip r:embed="rId3"/>
            <a:stretch>
              <a:fillRect/>
            </a:stretch>
          </p:blipFill>
          <p:spPr>
            <a:xfrm>
              <a:off x="93892" y="65952"/>
              <a:ext cx="4389120" cy="1373124"/>
            </a:xfrm>
            <a:prstGeom prst="rect">
              <a:avLst/>
            </a:prstGeom>
          </p:spPr>
        </p:pic>
      </p:grpSp>
      <p:sp>
        <p:nvSpPr>
          <p:cNvPr id="2" name="TextBox 1">
            <a:extLst>
              <a:ext uri="{FF2B5EF4-FFF2-40B4-BE49-F238E27FC236}">
                <a16:creationId xmlns:a16="http://schemas.microsoft.com/office/drawing/2014/main" id="{CDF5487D-FF30-4C70-AEC8-067A5A3915AF}"/>
              </a:ext>
            </a:extLst>
          </p:cNvPr>
          <p:cNvSpPr txBox="1"/>
          <p:nvPr/>
        </p:nvSpPr>
        <p:spPr>
          <a:xfrm>
            <a:off x="677334" y="5611858"/>
            <a:ext cx="5011080" cy="338554"/>
          </a:xfrm>
          <a:prstGeom prst="rect">
            <a:avLst/>
          </a:prstGeom>
          <a:noFill/>
        </p:spPr>
        <p:txBody>
          <a:bodyPr wrap="square" rtlCol="0">
            <a:spAutoFit/>
          </a:bodyPr>
          <a:lstStyle/>
          <a:p>
            <a:r>
              <a:rPr lang="en-US" sz="1600" dirty="0"/>
              <a:t>Distribute evenly</a:t>
            </a:r>
          </a:p>
        </p:txBody>
      </p:sp>
    </p:spTree>
    <p:extLst>
      <p:ext uri="{BB962C8B-B14F-4D97-AF65-F5344CB8AC3E}">
        <p14:creationId xmlns:p14="http://schemas.microsoft.com/office/powerpoint/2010/main" val="3984595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fontScale="90000"/>
          </a:bodyPr>
          <a:lstStyle/>
          <a:p>
            <a:r>
              <a:rPr lang="en-US" b="1" dirty="0"/>
              <a:t>Partitioning Secondary Indexes by Document</a:t>
            </a:r>
          </a:p>
        </p:txBody>
      </p:sp>
      <p:grpSp>
        <p:nvGrpSpPr>
          <p:cNvPr id="5" name="Group 4">
            <a:extLst>
              <a:ext uri="{FF2B5EF4-FFF2-40B4-BE49-F238E27FC236}">
                <a16:creationId xmlns:a16="http://schemas.microsoft.com/office/drawing/2014/main" id="{72BBED87-88CA-49A1-9C62-94F221CDCBA3}"/>
              </a:ext>
            </a:extLst>
          </p:cNvPr>
          <p:cNvGrpSpPr/>
          <p:nvPr/>
        </p:nvGrpSpPr>
        <p:grpSpPr>
          <a:xfrm>
            <a:off x="677335" y="1701208"/>
            <a:ext cx="7818080" cy="3732029"/>
            <a:chOff x="0" y="0"/>
            <a:chExt cx="4576905" cy="2221435"/>
          </a:xfrm>
        </p:grpSpPr>
        <p:sp>
          <p:nvSpPr>
            <p:cNvPr id="6" name="Shape 18735">
              <a:extLst>
                <a:ext uri="{FF2B5EF4-FFF2-40B4-BE49-F238E27FC236}">
                  <a16:creationId xmlns:a16="http://schemas.microsoft.com/office/drawing/2014/main" id="{1FD6149F-3B7B-42ED-8033-506DC22D4C78}"/>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8737">
              <a:extLst>
                <a:ext uri="{FF2B5EF4-FFF2-40B4-BE49-F238E27FC236}">
                  <a16:creationId xmlns:a16="http://schemas.microsoft.com/office/drawing/2014/main" id="{E29A0894-4D6B-4DA0-9D90-70ADFD1E97DA}"/>
                </a:ext>
              </a:extLst>
            </p:cNvPr>
            <p:cNvSpPr/>
            <p:nvPr/>
          </p:nvSpPr>
          <p:spPr>
            <a:xfrm>
              <a:off x="4576040" y="0"/>
              <a:ext cx="0" cy="2221435"/>
            </a:xfrm>
            <a:custGeom>
              <a:avLst/>
              <a:gdLst/>
              <a:ahLst/>
              <a:cxnLst/>
              <a:rect l="0" t="0" r="0" b="0"/>
              <a:pathLst>
                <a:path h="2221435">
                  <a:moveTo>
                    <a:pt x="0" y="222143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8739">
              <a:extLst>
                <a:ext uri="{FF2B5EF4-FFF2-40B4-BE49-F238E27FC236}">
                  <a16:creationId xmlns:a16="http://schemas.microsoft.com/office/drawing/2014/main" id="{A2F2925D-58CE-457A-A873-B3B8512BB09F}"/>
                </a:ext>
              </a:extLst>
            </p:cNvPr>
            <p:cNvSpPr/>
            <p:nvPr/>
          </p:nvSpPr>
          <p:spPr>
            <a:xfrm>
              <a:off x="0" y="222057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8741">
              <a:extLst>
                <a:ext uri="{FF2B5EF4-FFF2-40B4-BE49-F238E27FC236}">
                  <a16:creationId xmlns:a16="http://schemas.microsoft.com/office/drawing/2014/main" id="{D87C1A38-9414-4B25-88D9-F51249B56FB2}"/>
                </a:ext>
              </a:extLst>
            </p:cNvPr>
            <p:cNvSpPr/>
            <p:nvPr/>
          </p:nvSpPr>
          <p:spPr>
            <a:xfrm>
              <a:off x="865" y="0"/>
              <a:ext cx="0" cy="2221435"/>
            </a:xfrm>
            <a:custGeom>
              <a:avLst/>
              <a:gdLst/>
              <a:ahLst/>
              <a:cxnLst/>
              <a:rect l="0" t="0" r="0" b="0"/>
              <a:pathLst>
                <a:path h="2221435">
                  <a:moveTo>
                    <a:pt x="0" y="2221435"/>
                  </a:moveTo>
                  <a:lnTo>
                    <a:pt x="0" y="222136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4C23FA79-78A0-4F5F-9A21-C045CEDF60B8}"/>
                </a:ext>
              </a:extLst>
            </p:cNvPr>
            <p:cNvPicPr/>
            <p:nvPr/>
          </p:nvPicPr>
          <p:blipFill>
            <a:blip r:embed="rId3"/>
            <a:stretch>
              <a:fillRect/>
            </a:stretch>
          </p:blipFill>
          <p:spPr>
            <a:xfrm>
              <a:off x="93892" y="65952"/>
              <a:ext cx="4389120" cy="2080260"/>
            </a:xfrm>
            <a:prstGeom prst="rect">
              <a:avLst/>
            </a:prstGeom>
          </p:spPr>
        </p:pic>
      </p:grpSp>
      <p:sp>
        <p:nvSpPr>
          <p:cNvPr id="11" name="TextBox 10">
            <a:extLst>
              <a:ext uri="{FF2B5EF4-FFF2-40B4-BE49-F238E27FC236}">
                <a16:creationId xmlns:a16="http://schemas.microsoft.com/office/drawing/2014/main" id="{ACCF2CDD-3EDC-44AC-9A28-0AA19A93624E}"/>
              </a:ext>
            </a:extLst>
          </p:cNvPr>
          <p:cNvSpPr txBox="1"/>
          <p:nvPr/>
        </p:nvSpPr>
        <p:spPr>
          <a:xfrm>
            <a:off x="677334" y="5677787"/>
            <a:ext cx="3150360" cy="338554"/>
          </a:xfrm>
          <a:prstGeom prst="rect">
            <a:avLst/>
          </a:prstGeom>
          <a:noFill/>
        </p:spPr>
        <p:txBody>
          <a:bodyPr wrap="square" rtlCol="0">
            <a:spAutoFit/>
          </a:bodyPr>
          <a:lstStyle/>
          <a:p>
            <a:r>
              <a:rPr lang="en-US" sz="1600" dirty="0"/>
              <a:t>Local Index </a:t>
            </a:r>
          </a:p>
        </p:txBody>
      </p:sp>
    </p:spTree>
    <p:extLst>
      <p:ext uri="{BB962C8B-B14F-4D97-AF65-F5344CB8AC3E}">
        <p14:creationId xmlns:p14="http://schemas.microsoft.com/office/powerpoint/2010/main" val="116568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166E7-7406-4C98-AD7F-145170C8D69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Multiple Hosts Share Disk</a:t>
            </a:r>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Image result for multiple servers share disk">
            <a:extLst>
              <a:ext uri="{FF2B5EF4-FFF2-40B4-BE49-F238E27FC236}">
                <a16:creationId xmlns:a16="http://schemas.microsoft.com/office/drawing/2014/main" id="{F2C61A96-44CE-4161-AE91-0B0343908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009" y="489204"/>
            <a:ext cx="3392588" cy="451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52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fontScale="90000"/>
          </a:bodyPr>
          <a:lstStyle/>
          <a:p>
            <a:r>
              <a:rPr lang="en-US" b="1" dirty="0"/>
              <a:t>Partitioning Secondary Indexes by Term</a:t>
            </a:r>
          </a:p>
        </p:txBody>
      </p:sp>
      <p:grpSp>
        <p:nvGrpSpPr>
          <p:cNvPr id="11" name="Group 10">
            <a:extLst>
              <a:ext uri="{FF2B5EF4-FFF2-40B4-BE49-F238E27FC236}">
                <a16:creationId xmlns:a16="http://schemas.microsoft.com/office/drawing/2014/main" id="{D301B5CA-9EAB-4324-9352-0B2119848F8D}"/>
              </a:ext>
            </a:extLst>
          </p:cNvPr>
          <p:cNvGrpSpPr/>
          <p:nvPr/>
        </p:nvGrpSpPr>
        <p:grpSpPr>
          <a:xfrm>
            <a:off x="677334" y="1701208"/>
            <a:ext cx="7871243" cy="3625704"/>
            <a:chOff x="0" y="0"/>
            <a:chExt cx="4576905" cy="2005027"/>
          </a:xfrm>
        </p:grpSpPr>
        <p:sp>
          <p:nvSpPr>
            <p:cNvPr id="12" name="Shape 18794">
              <a:extLst>
                <a:ext uri="{FF2B5EF4-FFF2-40B4-BE49-F238E27FC236}">
                  <a16:creationId xmlns:a16="http://schemas.microsoft.com/office/drawing/2014/main" id="{EC7FA6B0-0F19-49BC-B856-B515B2108DA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796">
              <a:extLst>
                <a:ext uri="{FF2B5EF4-FFF2-40B4-BE49-F238E27FC236}">
                  <a16:creationId xmlns:a16="http://schemas.microsoft.com/office/drawing/2014/main" id="{34AC6780-1BEF-4749-A092-8DD1EEE197C0}"/>
                </a:ext>
              </a:extLst>
            </p:cNvPr>
            <p:cNvSpPr/>
            <p:nvPr/>
          </p:nvSpPr>
          <p:spPr>
            <a:xfrm>
              <a:off x="4576040" y="0"/>
              <a:ext cx="0" cy="2005027"/>
            </a:xfrm>
            <a:custGeom>
              <a:avLst/>
              <a:gdLst/>
              <a:ahLst/>
              <a:cxnLst/>
              <a:rect l="0" t="0" r="0" b="0"/>
              <a:pathLst>
                <a:path h="2005027">
                  <a:moveTo>
                    <a:pt x="0" y="20050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798">
              <a:extLst>
                <a:ext uri="{FF2B5EF4-FFF2-40B4-BE49-F238E27FC236}">
                  <a16:creationId xmlns:a16="http://schemas.microsoft.com/office/drawing/2014/main" id="{F9AF86B3-FDB5-44D6-B415-D2BBDE3C75FD}"/>
                </a:ext>
              </a:extLst>
            </p:cNvPr>
            <p:cNvSpPr/>
            <p:nvPr/>
          </p:nvSpPr>
          <p:spPr>
            <a:xfrm>
              <a:off x="0" y="20041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800">
              <a:extLst>
                <a:ext uri="{FF2B5EF4-FFF2-40B4-BE49-F238E27FC236}">
                  <a16:creationId xmlns:a16="http://schemas.microsoft.com/office/drawing/2014/main" id="{2FFC5305-B27A-4D67-9E42-F7BFCE2274A6}"/>
                </a:ext>
              </a:extLst>
            </p:cNvPr>
            <p:cNvSpPr/>
            <p:nvPr/>
          </p:nvSpPr>
          <p:spPr>
            <a:xfrm>
              <a:off x="865" y="0"/>
              <a:ext cx="0" cy="2005027"/>
            </a:xfrm>
            <a:custGeom>
              <a:avLst/>
              <a:gdLst/>
              <a:ahLst/>
              <a:cxnLst/>
              <a:rect l="0" t="0" r="0" b="0"/>
              <a:pathLst>
                <a:path h="2005027">
                  <a:moveTo>
                    <a:pt x="0" y="2005027"/>
                  </a:moveTo>
                  <a:lnTo>
                    <a:pt x="0" y="20049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2883A741-A55A-46D2-935A-733DDCA5074D}"/>
                </a:ext>
              </a:extLst>
            </p:cNvPr>
            <p:cNvPicPr/>
            <p:nvPr/>
          </p:nvPicPr>
          <p:blipFill>
            <a:blip r:embed="rId3"/>
            <a:stretch>
              <a:fillRect/>
            </a:stretch>
          </p:blipFill>
          <p:spPr>
            <a:xfrm>
              <a:off x="93892" y="65952"/>
              <a:ext cx="4389120" cy="1863852"/>
            </a:xfrm>
            <a:prstGeom prst="rect">
              <a:avLst/>
            </a:prstGeom>
          </p:spPr>
        </p:pic>
      </p:grpSp>
      <p:sp>
        <p:nvSpPr>
          <p:cNvPr id="2" name="TextBox 1">
            <a:extLst>
              <a:ext uri="{FF2B5EF4-FFF2-40B4-BE49-F238E27FC236}">
                <a16:creationId xmlns:a16="http://schemas.microsoft.com/office/drawing/2014/main" id="{2634F5D0-5D90-4CC8-9333-5724EE7979B8}"/>
              </a:ext>
            </a:extLst>
          </p:cNvPr>
          <p:cNvSpPr txBox="1"/>
          <p:nvPr/>
        </p:nvSpPr>
        <p:spPr>
          <a:xfrm>
            <a:off x="677334" y="5645889"/>
            <a:ext cx="3150360" cy="338554"/>
          </a:xfrm>
          <a:prstGeom prst="rect">
            <a:avLst/>
          </a:prstGeom>
          <a:noFill/>
        </p:spPr>
        <p:txBody>
          <a:bodyPr wrap="square" rtlCol="0">
            <a:spAutoFit/>
          </a:bodyPr>
          <a:lstStyle/>
          <a:p>
            <a:r>
              <a:rPr lang="en-US" sz="1600" dirty="0"/>
              <a:t>Global Index </a:t>
            </a:r>
          </a:p>
        </p:txBody>
      </p:sp>
    </p:spTree>
    <p:extLst>
      <p:ext uri="{BB962C8B-B14F-4D97-AF65-F5344CB8AC3E}">
        <p14:creationId xmlns:p14="http://schemas.microsoft.com/office/powerpoint/2010/main" val="1753782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151818"/>
            <a:ext cx="8596668" cy="914400"/>
          </a:xfrm>
        </p:spPr>
        <p:txBody>
          <a:bodyPr>
            <a:normAutofit/>
          </a:bodyPr>
          <a:lstStyle/>
          <a:p>
            <a:r>
              <a:rPr lang="en-US" b="1" dirty="0"/>
              <a:t>Rebalancing Partitions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856237"/>
            <a:ext cx="8031908" cy="1836400"/>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Strategies for Rebalancing</a:t>
            </a:r>
          </a:p>
          <a:p>
            <a:pPr marL="800100" lvl="1" indent="-342900">
              <a:spcBef>
                <a:spcPts val="1000"/>
              </a:spcBef>
              <a:buClr>
                <a:srgbClr val="90C226"/>
              </a:buClr>
              <a:buSzPct val="80000"/>
              <a:buFont typeface="Wingdings 3" charset="2"/>
              <a:buChar char=""/>
            </a:pPr>
            <a:r>
              <a:rPr lang="en-US" sz="1600" dirty="0"/>
              <a:t>How not to do it: hash mod N</a:t>
            </a:r>
          </a:p>
          <a:p>
            <a:pPr marL="800100" lvl="1" indent="-342900">
              <a:spcBef>
                <a:spcPts val="1000"/>
              </a:spcBef>
              <a:buClr>
                <a:srgbClr val="90C226"/>
              </a:buClr>
              <a:buSzPct val="80000"/>
              <a:buFont typeface="Wingdings 3" charset="2"/>
              <a:buChar char=""/>
            </a:pPr>
            <a:r>
              <a:rPr lang="en-US" sz="1600" dirty="0"/>
              <a:t>Fixed number of partitions.</a:t>
            </a:r>
          </a:p>
          <a:p>
            <a:pPr marL="800100" lvl="1" indent="-342900">
              <a:spcBef>
                <a:spcPts val="1000"/>
              </a:spcBef>
              <a:buClr>
                <a:srgbClr val="90C226"/>
              </a:buClr>
              <a:buSzPct val="80000"/>
              <a:buFont typeface="Wingdings 3" charset="2"/>
              <a:buChar char=""/>
            </a:pPr>
            <a:r>
              <a:rPr lang="en-US" sz="1600" dirty="0"/>
              <a:t>Dynamic partitioning</a:t>
            </a:r>
          </a:p>
          <a:p>
            <a:pPr marL="800100" lvl="1" indent="-342900">
              <a:spcBef>
                <a:spcPts val="1000"/>
              </a:spcBef>
              <a:buClr>
                <a:srgbClr val="90C226"/>
              </a:buClr>
              <a:buSzPct val="80000"/>
              <a:buFont typeface="Wingdings 3" charset="2"/>
              <a:buChar char=""/>
            </a:pPr>
            <a:r>
              <a:rPr lang="en-US" sz="1400" dirty="0"/>
              <a:t>Partitioning proportionally to nodes</a:t>
            </a:r>
          </a:p>
        </p:txBody>
      </p:sp>
      <p:grpSp>
        <p:nvGrpSpPr>
          <p:cNvPr id="5" name="Group 4">
            <a:extLst>
              <a:ext uri="{FF2B5EF4-FFF2-40B4-BE49-F238E27FC236}">
                <a16:creationId xmlns:a16="http://schemas.microsoft.com/office/drawing/2014/main" id="{CC793CC6-CB50-4B4A-BD58-7109D7616782}"/>
              </a:ext>
            </a:extLst>
          </p:cNvPr>
          <p:cNvGrpSpPr/>
          <p:nvPr/>
        </p:nvGrpSpPr>
        <p:grpSpPr>
          <a:xfrm>
            <a:off x="677334" y="3131353"/>
            <a:ext cx="7095066" cy="3024899"/>
            <a:chOff x="0" y="0"/>
            <a:chExt cx="4576905" cy="2514043"/>
          </a:xfrm>
        </p:grpSpPr>
        <p:sp>
          <p:nvSpPr>
            <p:cNvPr id="6" name="Shape 19033">
              <a:extLst>
                <a:ext uri="{FF2B5EF4-FFF2-40B4-BE49-F238E27FC236}">
                  <a16:creationId xmlns:a16="http://schemas.microsoft.com/office/drawing/2014/main" id="{3DD6E9CC-0EEF-4741-81A3-EC9056B2C3A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9035">
              <a:extLst>
                <a:ext uri="{FF2B5EF4-FFF2-40B4-BE49-F238E27FC236}">
                  <a16:creationId xmlns:a16="http://schemas.microsoft.com/office/drawing/2014/main" id="{F452C625-E20E-4FCB-94EF-BF1F01CE1599}"/>
                </a:ext>
              </a:extLst>
            </p:cNvPr>
            <p:cNvSpPr/>
            <p:nvPr/>
          </p:nvSpPr>
          <p:spPr>
            <a:xfrm>
              <a:off x="4576040" y="0"/>
              <a:ext cx="0" cy="2514043"/>
            </a:xfrm>
            <a:custGeom>
              <a:avLst/>
              <a:gdLst/>
              <a:ahLst/>
              <a:cxnLst/>
              <a:rect l="0" t="0" r="0" b="0"/>
              <a:pathLst>
                <a:path h="2514043">
                  <a:moveTo>
                    <a:pt x="0" y="2514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9037">
              <a:extLst>
                <a:ext uri="{FF2B5EF4-FFF2-40B4-BE49-F238E27FC236}">
                  <a16:creationId xmlns:a16="http://schemas.microsoft.com/office/drawing/2014/main" id="{2792E750-4840-4AE0-86C2-75B9719FA1E2}"/>
                </a:ext>
              </a:extLst>
            </p:cNvPr>
            <p:cNvSpPr/>
            <p:nvPr/>
          </p:nvSpPr>
          <p:spPr>
            <a:xfrm>
              <a:off x="0" y="2513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9039">
              <a:extLst>
                <a:ext uri="{FF2B5EF4-FFF2-40B4-BE49-F238E27FC236}">
                  <a16:creationId xmlns:a16="http://schemas.microsoft.com/office/drawing/2014/main" id="{E61BF795-57CA-4155-90BB-8B4EB1D2D855}"/>
                </a:ext>
              </a:extLst>
            </p:cNvPr>
            <p:cNvSpPr/>
            <p:nvPr/>
          </p:nvSpPr>
          <p:spPr>
            <a:xfrm>
              <a:off x="865" y="0"/>
              <a:ext cx="0" cy="2514043"/>
            </a:xfrm>
            <a:custGeom>
              <a:avLst/>
              <a:gdLst/>
              <a:ahLst/>
              <a:cxnLst/>
              <a:rect l="0" t="0" r="0" b="0"/>
              <a:pathLst>
                <a:path h="2514043">
                  <a:moveTo>
                    <a:pt x="0" y="2514043"/>
                  </a:moveTo>
                  <a:lnTo>
                    <a:pt x="0" y="251397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D96BA061-117F-48D5-A5A8-0DD78606AB54}"/>
                </a:ext>
              </a:extLst>
            </p:cNvPr>
            <p:cNvPicPr/>
            <p:nvPr/>
          </p:nvPicPr>
          <p:blipFill>
            <a:blip r:embed="rId3"/>
            <a:stretch>
              <a:fillRect/>
            </a:stretch>
          </p:blipFill>
          <p:spPr>
            <a:xfrm>
              <a:off x="93892" y="65952"/>
              <a:ext cx="4389120" cy="2372868"/>
            </a:xfrm>
            <a:prstGeom prst="rect">
              <a:avLst/>
            </a:prstGeom>
          </p:spPr>
        </p:pic>
      </p:grpSp>
    </p:spTree>
    <p:extLst>
      <p:ext uri="{BB962C8B-B14F-4D97-AF65-F5344CB8AC3E}">
        <p14:creationId xmlns:p14="http://schemas.microsoft.com/office/powerpoint/2010/main" val="1828668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a:t>
            </a:r>
          </a:p>
        </p:txBody>
      </p:sp>
      <p:grpSp>
        <p:nvGrpSpPr>
          <p:cNvPr id="10" name="Group 9">
            <a:extLst>
              <a:ext uri="{FF2B5EF4-FFF2-40B4-BE49-F238E27FC236}">
                <a16:creationId xmlns:a16="http://schemas.microsoft.com/office/drawing/2014/main" id="{B6BE6633-82D1-4EFD-BC71-20D68B02FA8D}"/>
              </a:ext>
            </a:extLst>
          </p:cNvPr>
          <p:cNvGrpSpPr/>
          <p:nvPr/>
        </p:nvGrpSpPr>
        <p:grpSpPr>
          <a:xfrm>
            <a:off x="677334" y="1701208"/>
            <a:ext cx="7467206" cy="3795825"/>
            <a:chOff x="0" y="0"/>
            <a:chExt cx="4576905" cy="2093419"/>
          </a:xfrm>
        </p:grpSpPr>
        <p:sp>
          <p:nvSpPr>
            <p:cNvPr id="17" name="Shape 19252">
              <a:extLst>
                <a:ext uri="{FF2B5EF4-FFF2-40B4-BE49-F238E27FC236}">
                  <a16:creationId xmlns:a16="http://schemas.microsoft.com/office/drawing/2014/main" id="{02D81B68-1A57-4677-8806-50F9A60D7FC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9254">
              <a:extLst>
                <a:ext uri="{FF2B5EF4-FFF2-40B4-BE49-F238E27FC236}">
                  <a16:creationId xmlns:a16="http://schemas.microsoft.com/office/drawing/2014/main" id="{25C93476-902D-40B7-8BEB-8FA5B92AD789}"/>
                </a:ext>
              </a:extLst>
            </p:cNvPr>
            <p:cNvSpPr/>
            <p:nvPr/>
          </p:nvSpPr>
          <p:spPr>
            <a:xfrm>
              <a:off x="4576040" y="0"/>
              <a:ext cx="0" cy="2093419"/>
            </a:xfrm>
            <a:custGeom>
              <a:avLst/>
              <a:gdLst/>
              <a:ahLst/>
              <a:cxnLst/>
              <a:rect l="0" t="0" r="0" b="0"/>
              <a:pathLst>
                <a:path h="2093419">
                  <a:moveTo>
                    <a:pt x="0" y="209341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9256">
              <a:extLst>
                <a:ext uri="{FF2B5EF4-FFF2-40B4-BE49-F238E27FC236}">
                  <a16:creationId xmlns:a16="http://schemas.microsoft.com/office/drawing/2014/main" id="{996EA211-9F88-4ABE-8ECF-5829BA13BED2}"/>
                </a:ext>
              </a:extLst>
            </p:cNvPr>
            <p:cNvSpPr/>
            <p:nvPr/>
          </p:nvSpPr>
          <p:spPr>
            <a:xfrm>
              <a:off x="0" y="20925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9258">
              <a:extLst>
                <a:ext uri="{FF2B5EF4-FFF2-40B4-BE49-F238E27FC236}">
                  <a16:creationId xmlns:a16="http://schemas.microsoft.com/office/drawing/2014/main" id="{844650C2-4C63-4B3D-9041-7F7C2C35F4D7}"/>
                </a:ext>
              </a:extLst>
            </p:cNvPr>
            <p:cNvSpPr/>
            <p:nvPr/>
          </p:nvSpPr>
          <p:spPr>
            <a:xfrm>
              <a:off x="865" y="0"/>
              <a:ext cx="0" cy="2093419"/>
            </a:xfrm>
            <a:custGeom>
              <a:avLst/>
              <a:gdLst/>
              <a:ahLst/>
              <a:cxnLst/>
              <a:rect l="0" t="0" r="0" b="0"/>
              <a:pathLst>
                <a:path h="2093419">
                  <a:moveTo>
                    <a:pt x="0" y="2093419"/>
                  </a:moveTo>
                  <a:lnTo>
                    <a:pt x="0" y="209334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FB02282F-708D-4A4F-B32D-A43240174F1B}"/>
                </a:ext>
              </a:extLst>
            </p:cNvPr>
            <p:cNvPicPr/>
            <p:nvPr/>
          </p:nvPicPr>
          <p:blipFill>
            <a:blip r:embed="rId3"/>
            <a:stretch>
              <a:fillRect/>
            </a:stretch>
          </p:blipFill>
          <p:spPr>
            <a:xfrm>
              <a:off x="93892" y="65952"/>
              <a:ext cx="4389120" cy="1952244"/>
            </a:xfrm>
            <a:prstGeom prst="rect">
              <a:avLst/>
            </a:prstGeom>
          </p:spPr>
        </p:pic>
      </p:grpSp>
    </p:spTree>
    <p:extLst>
      <p:ext uri="{BB962C8B-B14F-4D97-AF65-F5344CB8AC3E}">
        <p14:creationId xmlns:p14="http://schemas.microsoft.com/office/powerpoint/2010/main" val="703119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 – Zoo Keeper</a:t>
            </a:r>
          </a:p>
        </p:txBody>
      </p:sp>
      <p:grpSp>
        <p:nvGrpSpPr>
          <p:cNvPr id="11" name="Group 10">
            <a:extLst>
              <a:ext uri="{FF2B5EF4-FFF2-40B4-BE49-F238E27FC236}">
                <a16:creationId xmlns:a16="http://schemas.microsoft.com/office/drawing/2014/main" id="{F112D1C8-2B34-4129-81A1-A6BD6BB6F273}"/>
              </a:ext>
            </a:extLst>
          </p:cNvPr>
          <p:cNvGrpSpPr/>
          <p:nvPr/>
        </p:nvGrpSpPr>
        <p:grpSpPr>
          <a:xfrm>
            <a:off x="677334" y="1626780"/>
            <a:ext cx="7594796" cy="3732029"/>
            <a:chOff x="0" y="0"/>
            <a:chExt cx="4576905" cy="2061415"/>
          </a:xfrm>
        </p:grpSpPr>
        <p:sp>
          <p:nvSpPr>
            <p:cNvPr id="12" name="Shape 19260">
              <a:extLst>
                <a:ext uri="{FF2B5EF4-FFF2-40B4-BE49-F238E27FC236}">
                  <a16:creationId xmlns:a16="http://schemas.microsoft.com/office/drawing/2014/main" id="{73259DAF-4364-458D-9139-E7901BF7F62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9262">
              <a:extLst>
                <a:ext uri="{FF2B5EF4-FFF2-40B4-BE49-F238E27FC236}">
                  <a16:creationId xmlns:a16="http://schemas.microsoft.com/office/drawing/2014/main" id="{9235D797-73F1-4450-A348-C3782085DFCB}"/>
                </a:ext>
              </a:extLst>
            </p:cNvPr>
            <p:cNvSpPr/>
            <p:nvPr/>
          </p:nvSpPr>
          <p:spPr>
            <a:xfrm>
              <a:off x="4576040" y="0"/>
              <a:ext cx="0" cy="2061415"/>
            </a:xfrm>
            <a:custGeom>
              <a:avLst/>
              <a:gdLst/>
              <a:ahLst/>
              <a:cxnLst/>
              <a:rect l="0" t="0" r="0" b="0"/>
              <a:pathLst>
                <a:path h="2061415">
                  <a:moveTo>
                    <a:pt x="0" y="206141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9264">
              <a:extLst>
                <a:ext uri="{FF2B5EF4-FFF2-40B4-BE49-F238E27FC236}">
                  <a16:creationId xmlns:a16="http://schemas.microsoft.com/office/drawing/2014/main" id="{80384429-87F8-4952-8DD6-64A35750812E}"/>
                </a:ext>
              </a:extLst>
            </p:cNvPr>
            <p:cNvSpPr/>
            <p:nvPr/>
          </p:nvSpPr>
          <p:spPr>
            <a:xfrm>
              <a:off x="0" y="206055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9266">
              <a:extLst>
                <a:ext uri="{FF2B5EF4-FFF2-40B4-BE49-F238E27FC236}">
                  <a16:creationId xmlns:a16="http://schemas.microsoft.com/office/drawing/2014/main" id="{B1B92E0D-C9A5-495D-B3A8-0898FA561325}"/>
                </a:ext>
              </a:extLst>
            </p:cNvPr>
            <p:cNvSpPr/>
            <p:nvPr/>
          </p:nvSpPr>
          <p:spPr>
            <a:xfrm>
              <a:off x="865" y="0"/>
              <a:ext cx="0" cy="2061415"/>
            </a:xfrm>
            <a:custGeom>
              <a:avLst/>
              <a:gdLst/>
              <a:ahLst/>
              <a:cxnLst/>
              <a:rect l="0" t="0" r="0" b="0"/>
              <a:pathLst>
                <a:path h="2061415">
                  <a:moveTo>
                    <a:pt x="0" y="2061415"/>
                  </a:moveTo>
                  <a:lnTo>
                    <a:pt x="0" y="206134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0CA453BC-0F34-45B2-9B6A-519E88FF20DB}"/>
                </a:ext>
              </a:extLst>
            </p:cNvPr>
            <p:cNvPicPr/>
            <p:nvPr/>
          </p:nvPicPr>
          <p:blipFill>
            <a:blip r:embed="rId3"/>
            <a:stretch>
              <a:fillRect/>
            </a:stretch>
          </p:blipFill>
          <p:spPr>
            <a:xfrm>
              <a:off x="93892" y="65953"/>
              <a:ext cx="4389120" cy="1920240"/>
            </a:xfrm>
            <a:prstGeom prst="rect">
              <a:avLst/>
            </a:prstGeom>
          </p:spPr>
        </p:pic>
      </p:grpSp>
    </p:spTree>
    <p:extLst>
      <p:ext uri="{BB962C8B-B14F-4D97-AF65-F5344CB8AC3E}">
        <p14:creationId xmlns:p14="http://schemas.microsoft.com/office/powerpoint/2010/main" val="3970161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Routing in real examples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2841804"/>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LinkedIn’s Espresso uses Helix [31] for cluster management (which in turn relies on </a:t>
            </a:r>
            <a:r>
              <a:rPr lang="en-US" dirty="0" err="1"/>
              <a:t>ZooKeeper</a:t>
            </a:r>
            <a:r>
              <a:rPr lang="en-US" dirty="0"/>
              <a:t>).</a:t>
            </a:r>
          </a:p>
          <a:p>
            <a:pPr marL="342900" indent="-342900">
              <a:spcBef>
                <a:spcPts val="1000"/>
              </a:spcBef>
              <a:buClr>
                <a:srgbClr val="90C226"/>
              </a:buClr>
              <a:buSzPct val="80000"/>
              <a:buFont typeface="Wingdings 3" charset="2"/>
              <a:buChar char=""/>
            </a:pPr>
            <a:r>
              <a:rPr lang="en-US" dirty="0"/>
              <a:t>Cassandra and </a:t>
            </a:r>
            <a:r>
              <a:rPr lang="en-US" dirty="0" err="1"/>
              <a:t>Riak</a:t>
            </a:r>
            <a:r>
              <a:rPr lang="en-US" dirty="0"/>
              <a:t> use a </a:t>
            </a:r>
            <a:r>
              <a:rPr lang="en-US" i="1" dirty="0"/>
              <a:t>gossip protocol</a:t>
            </a:r>
            <a:r>
              <a:rPr lang="en-US" dirty="0"/>
              <a:t> among the nodes to disseminate any changes in cluster state. Requests can be sent to any node, and that node forwards them to the appropriate node for the requested partition.</a:t>
            </a:r>
          </a:p>
          <a:p>
            <a:pPr marL="342900" indent="-342900">
              <a:spcBef>
                <a:spcPts val="1000"/>
              </a:spcBef>
              <a:buClr>
                <a:srgbClr val="90C226"/>
              </a:buClr>
              <a:buSzPct val="80000"/>
              <a:buFont typeface="Wingdings 3" charset="2"/>
              <a:buChar char=""/>
            </a:pPr>
            <a:r>
              <a:rPr lang="en-US" dirty="0"/>
              <a:t>Couchbase does not rebalance automatically, which simplifies the design. Normally it is configured with a routing tier called </a:t>
            </a:r>
            <a:r>
              <a:rPr lang="en-US" i="1" dirty="0" err="1"/>
              <a:t>moxi</a:t>
            </a:r>
            <a:r>
              <a:rPr lang="en-US" dirty="0"/>
              <a:t>, which learns about routing changes from the cluster nodes [32]. </a:t>
            </a:r>
            <a:endParaRPr lang="en-US" sz="1600" dirty="0"/>
          </a:p>
        </p:txBody>
      </p:sp>
    </p:spTree>
    <p:extLst>
      <p:ext uri="{BB962C8B-B14F-4D97-AF65-F5344CB8AC3E}">
        <p14:creationId xmlns:p14="http://schemas.microsoft.com/office/powerpoint/2010/main" val="2209459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Transaction</a:t>
            </a:r>
          </a:p>
        </p:txBody>
      </p:sp>
    </p:spTree>
    <p:extLst>
      <p:ext uri="{BB962C8B-B14F-4D97-AF65-F5344CB8AC3E}">
        <p14:creationId xmlns:p14="http://schemas.microsoft.com/office/powerpoint/2010/main" val="1718629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Meaning of ACID</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4314001"/>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Atomicity</a:t>
            </a:r>
          </a:p>
          <a:p>
            <a:pPr marL="800100" lvl="1" indent="-342900">
              <a:spcBef>
                <a:spcPts val="1000"/>
              </a:spcBef>
              <a:buClr>
                <a:srgbClr val="90C226"/>
              </a:buClr>
              <a:buSzPct val="80000"/>
              <a:buFont typeface="Wingdings 3" charset="2"/>
              <a:buChar char=""/>
            </a:pPr>
            <a:r>
              <a:rPr lang="en-US" sz="1600" dirty="0"/>
              <a:t>atomic refers to something that cannot be broken down into smaller parts. </a:t>
            </a:r>
          </a:p>
          <a:p>
            <a:pPr marL="342900" indent="-342900">
              <a:spcBef>
                <a:spcPts val="1000"/>
              </a:spcBef>
              <a:buClr>
                <a:srgbClr val="90C226"/>
              </a:buClr>
              <a:buSzPct val="80000"/>
              <a:buFont typeface="Wingdings 3" charset="2"/>
              <a:buChar char=""/>
            </a:pPr>
            <a:r>
              <a:rPr lang="en-US" b="1" dirty="0"/>
              <a:t>Consistency</a:t>
            </a:r>
          </a:p>
          <a:p>
            <a:pPr marL="800100" lvl="1" indent="-342900">
              <a:spcBef>
                <a:spcPts val="1000"/>
              </a:spcBef>
              <a:buClr>
                <a:srgbClr val="90C226"/>
              </a:buClr>
              <a:buSzPct val="80000"/>
              <a:buFont typeface="Wingdings 3" charset="2"/>
              <a:buChar char=""/>
            </a:pPr>
            <a:r>
              <a:rPr lang="en-US" sz="1600" dirty="0"/>
              <a:t>consistency is that you have certain statements about your data (invariants) that must always be true—for example, in an accounting system, credits and debits across all accounts must always be balanced. </a:t>
            </a:r>
          </a:p>
          <a:p>
            <a:pPr marL="342900" indent="-342900">
              <a:spcBef>
                <a:spcPts val="1000"/>
              </a:spcBef>
              <a:buClr>
                <a:srgbClr val="90C226"/>
              </a:buClr>
              <a:buSzPct val="80000"/>
              <a:buFont typeface="Wingdings 3" charset="2"/>
              <a:buChar char=""/>
            </a:pPr>
            <a:r>
              <a:rPr lang="en-US" b="1" dirty="0"/>
              <a:t>Isolation</a:t>
            </a:r>
          </a:p>
          <a:p>
            <a:pPr marL="800100" lvl="1" indent="-342900">
              <a:spcBef>
                <a:spcPts val="1000"/>
              </a:spcBef>
              <a:buClr>
                <a:srgbClr val="90C226"/>
              </a:buClr>
              <a:buSzPct val="80000"/>
              <a:buFont typeface="Wingdings 3" charset="2"/>
              <a:buChar char=""/>
            </a:pPr>
            <a:r>
              <a:rPr lang="en-US" sz="1600" dirty="0"/>
              <a:t>Several clients are reading or writing the same database records, you can run into concurrency problems (race conditions).</a:t>
            </a:r>
          </a:p>
          <a:p>
            <a:pPr marL="342900" indent="-342900">
              <a:spcBef>
                <a:spcPts val="1000"/>
              </a:spcBef>
              <a:buClr>
                <a:srgbClr val="90C226"/>
              </a:buClr>
              <a:buSzPct val="80000"/>
              <a:buFont typeface="Wingdings 3" charset="2"/>
              <a:buChar char=""/>
            </a:pPr>
            <a:r>
              <a:rPr lang="en-US" b="1" dirty="0"/>
              <a:t>Durability</a:t>
            </a:r>
          </a:p>
          <a:p>
            <a:pPr marL="800100" lvl="1" indent="-342900">
              <a:spcBef>
                <a:spcPts val="1000"/>
              </a:spcBef>
              <a:buClr>
                <a:srgbClr val="90C226"/>
              </a:buClr>
              <a:buSzPct val="80000"/>
              <a:buFont typeface="Wingdings 3" charset="2"/>
              <a:buChar char=""/>
            </a:pPr>
            <a:r>
              <a:rPr lang="en-US" sz="1600" dirty="0"/>
              <a:t>Durability is the promise that once a transaction has committed successfully, any data it has written will not be forgotten, even if there is a hardware fault or the database crashes</a:t>
            </a:r>
            <a:endParaRPr lang="en-US" sz="1400" dirty="0"/>
          </a:p>
        </p:txBody>
      </p:sp>
    </p:spTree>
    <p:extLst>
      <p:ext uri="{BB962C8B-B14F-4D97-AF65-F5344CB8AC3E}">
        <p14:creationId xmlns:p14="http://schemas.microsoft.com/office/powerpoint/2010/main" val="4192458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Isolation Levels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1585049"/>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Weak Isolation Levels</a:t>
            </a:r>
            <a:endParaRPr lang="en-US" dirty="0"/>
          </a:p>
          <a:p>
            <a:pPr marL="342900" indent="-342900">
              <a:spcBef>
                <a:spcPts val="1000"/>
              </a:spcBef>
              <a:buClr>
                <a:srgbClr val="90C226"/>
              </a:buClr>
              <a:buSzPct val="80000"/>
              <a:buFont typeface="Wingdings 3" charset="2"/>
              <a:buChar char=""/>
            </a:pPr>
            <a:r>
              <a:rPr lang="en-US" b="1" dirty="0"/>
              <a:t>Read Committed</a:t>
            </a:r>
          </a:p>
          <a:p>
            <a:pPr marL="342900" indent="-342900">
              <a:spcBef>
                <a:spcPts val="1000"/>
              </a:spcBef>
              <a:buClr>
                <a:srgbClr val="90C226"/>
              </a:buClr>
              <a:buSzPct val="80000"/>
              <a:buFont typeface="Wingdings 3" charset="2"/>
              <a:buChar char=""/>
            </a:pPr>
            <a:r>
              <a:rPr lang="en-US" b="1" dirty="0"/>
              <a:t>Repeatable Read</a:t>
            </a:r>
          </a:p>
          <a:p>
            <a:pPr marL="342900" indent="-342900">
              <a:spcBef>
                <a:spcPts val="1000"/>
              </a:spcBef>
              <a:buClr>
                <a:srgbClr val="90C226"/>
              </a:buClr>
              <a:buSzPct val="80000"/>
              <a:buFont typeface="Wingdings 3" charset="2"/>
              <a:buChar char=""/>
            </a:pPr>
            <a:r>
              <a:rPr lang="en-US" b="1" dirty="0"/>
              <a:t>Serialization</a:t>
            </a:r>
          </a:p>
        </p:txBody>
      </p:sp>
    </p:spTree>
    <p:extLst>
      <p:ext uri="{BB962C8B-B14F-4D97-AF65-F5344CB8AC3E}">
        <p14:creationId xmlns:p14="http://schemas.microsoft.com/office/powerpoint/2010/main" val="21600796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09C9D5-CB38-4983-B41D-88E0E48A01E9}"/>
              </a:ext>
            </a:extLst>
          </p:cNvPr>
          <p:cNvPicPr>
            <a:picLocks noChangeAspect="1"/>
          </p:cNvPicPr>
          <p:nvPr/>
        </p:nvPicPr>
        <p:blipFill>
          <a:blip r:embed="rId3"/>
          <a:stretch>
            <a:fillRect/>
          </a:stretch>
        </p:blipFill>
        <p:spPr>
          <a:xfrm>
            <a:off x="1057625" y="0"/>
            <a:ext cx="10076749" cy="6858000"/>
          </a:xfrm>
          <a:prstGeom prst="rect">
            <a:avLst/>
          </a:prstGeom>
        </p:spPr>
      </p:pic>
    </p:spTree>
    <p:extLst>
      <p:ext uri="{BB962C8B-B14F-4D97-AF65-F5344CB8AC3E}">
        <p14:creationId xmlns:p14="http://schemas.microsoft.com/office/powerpoint/2010/main" val="1230356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1A173-B0FA-4ADB-AEFA-AA000823CA18}"/>
              </a:ext>
            </a:extLst>
          </p:cNvPr>
          <p:cNvPicPr>
            <a:picLocks noChangeAspect="1"/>
          </p:cNvPicPr>
          <p:nvPr/>
        </p:nvPicPr>
        <p:blipFill>
          <a:blip r:embed="rId3"/>
          <a:stretch>
            <a:fillRect/>
          </a:stretch>
        </p:blipFill>
        <p:spPr>
          <a:xfrm>
            <a:off x="1151034" y="80666"/>
            <a:ext cx="9889932" cy="6696667"/>
          </a:xfrm>
          <a:prstGeom prst="rect">
            <a:avLst/>
          </a:prstGeom>
        </p:spPr>
      </p:pic>
    </p:spTree>
    <p:extLst>
      <p:ext uri="{BB962C8B-B14F-4D97-AF65-F5344CB8AC3E}">
        <p14:creationId xmlns:p14="http://schemas.microsoft.com/office/powerpoint/2010/main" val="1373187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2090</TotalTime>
  <Words>7264</Words>
  <Application>Microsoft Office PowerPoint</Application>
  <PresentationFormat>Widescreen</PresentationFormat>
  <Paragraphs>816</Paragraphs>
  <Slides>140</Slides>
  <Notes>124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Calibri</vt:lpstr>
      <vt:lpstr>Calibri Light</vt:lpstr>
      <vt:lpstr>Courier New</vt:lpstr>
      <vt:lpstr>Times New Roman</vt:lpstr>
      <vt:lpstr>Wingdings</vt:lpstr>
      <vt:lpstr>Wingdings 3</vt:lpstr>
      <vt:lpstr>Office Theme</vt:lpstr>
      <vt:lpstr>Design Data Intensive Application</vt:lpstr>
      <vt:lpstr>Reliable, Scalable and Maintainable Application</vt:lpstr>
      <vt:lpstr>What we need for Big Data</vt:lpstr>
      <vt:lpstr>Reliability</vt:lpstr>
      <vt:lpstr>PowerPoint Presentation</vt:lpstr>
      <vt:lpstr>Fault Tolerant Host Network</vt:lpstr>
      <vt:lpstr>Scalability</vt:lpstr>
      <vt:lpstr>PowerPoint Presentation</vt:lpstr>
      <vt:lpstr>Multiple Hosts Share Disk</vt:lpstr>
      <vt:lpstr>PowerPoint Presentation</vt:lpstr>
      <vt:lpstr>Cloud Servers</vt:lpstr>
      <vt:lpstr>Latency and response time</vt:lpstr>
      <vt:lpstr>Slowest Call become the bottleneck</vt:lpstr>
      <vt:lpstr>Monitoring and Troubleshooting</vt:lpstr>
      <vt:lpstr>Maintainability</vt:lpstr>
      <vt:lpstr>Data Models</vt:lpstr>
      <vt:lpstr>Relational Model</vt:lpstr>
      <vt:lpstr>Document Model</vt:lpstr>
      <vt:lpstr>One-to-Many Relationships</vt:lpstr>
      <vt:lpstr>Many-to-Many Relationships</vt:lpstr>
      <vt:lpstr>Relational Algebra</vt:lpstr>
      <vt:lpstr>JSON document</vt:lpstr>
      <vt:lpstr>Graph Like Data Model</vt:lpstr>
      <vt:lpstr>XML Query Language</vt:lpstr>
      <vt:lpstr>Map Reduce Query</vt:lpstr>
      <vt:lpstr>Map Reduce Query – Declarative</vt:lpstr>
      <vt:lpstr>Map Reduce</vt:lpstr>
      <vt:lpstr>Data Model for Common Big Data Products</vt:lpstr>
      <vt:lpstr>Relational Data Model</vt:lpstr>
      <vt:lpstr>RDBMS Sharding</vt:lpstr>
      <vt:lpstr>No SQL  Data Model</vt:lpstr>
      <vt:lpstr>Key Ideas between RDB and Non-SQL</vt:lpstr>
      <vt:lpstr>Cassandra / Dynamo Data model (hierarchical views)</vt:lpstr>
      <vt:lpstr>Mango DB Schema</vt:lpstr>
      <vt:lpstr>Spark </vt:lpstr>
      <vt:lpstr>Redis Data Structure (in memory cache)</vt:lpstr>
      <vt:lpstr>Kafka Streaming</vt:lpstr>
      <vt:lpstr>Flink Streaming</vt:lpstr>
      <vt:lpstr>Storage and Retrieval</vt:lpstr>
      <vt:lpstr>Data Storage Common Sense</vt:lpstr>
      <vt:lpstr>Hash Indexes</vt:lpstr>
      <vt:lpstr>Compact Update Logs</vt:lpstr>
      <vt:lpstr>Compact and Merge</vt:lpstr>
      <vt:lpstr>Sorted String Tables(SSTables)</vt:lpstr>
      <vt:lpstr>SSTables makes search faster</vt:lpstr>
      <vt:lpstr>LSM Tree</vt:lpstr>
      <vt:lpstr>Log structured Merge Trees</vt:lpstr>
      <vt:lpstr>Data can be at any level of LSM tree</vt:lpstr>
      <vt:lpstr>B-Trees</vt:lpstr>
      <vt:lpstr>B-Trees Key Characters</vt:lpstr>
      <vt:lpstr>Compare LSM-Tree and B-Tree</vt:lpstr>
      <vt:lpstr>R-Tree</vt:lpstr>
      <vt:lpstr>R-Tree Example</vt:lpstr>
      <vt:lpstr>Comparison between OLTP and OLAP</vt:lpstr>
      <vt:lpstr>Data ETL</vt:lpstr>
      <vt:lpstr>Star Schema for Analytics</vt:lpstr>
      <vt:lpstr>Column Store</vt:lpstr>
      <vt:lpstr>Column Store Compression</vt:lpstr>
      <vt:lpstr>Data Cube in Data Warehouse</vt:lpstr>
      <vt:lpstr>Encoding</vt:lpstr>
      <vt:lpstr>Encoding</vt:lpstr>
      <vt:lpstr>Thrift Binary Protocol</vt:lpstr>
      <vt:lpstr>Thrift Compact Protocol</vt:lpstr>
      <vt:lpstr>Protocol Buffer</vt:lpstr>
      <vt:lpstr>Avro Schema Definition</vt:lpstr>
      <vt:lpstr>Avro Serializing and Deserializing </vt:lpstr>
      <vt:lpstr>Avro Data Format</vt:lpstr>
      <vt:lpstr>Modes of Dataflow</vt:lpstr>
      <vt:lpstr>Old app update new data may cause data loss</vt:lpstr>
      <vt:lpstr>Replication</vt:lpstr>
      <vt:lpstr>Leaders and Followers</vt:lpstr>
      <vt:lpstr>Synchronous Versus Asynchronous Replication</vt:lpstr>
      <vt:lpstr>Setting Up New Followers</vt:lpstr>
      <vt:lpstr>Handling Node Outages</vt:lpstr>
      <vt:lpstr>Implementation of Replication Logs</vt:lpstr>
      <vt:lpstr>Problems with Replication Lag</vt:lpstr>
      <vt:lpstr>Solutions for Replication Lag</vt:lpstr>
      <vt:lpstr>Multi-Leader Replication</vt:lpstr>
      <vt:lpstr>Handling Write Conflicts</vt:lpstr>
      <vt:lpstr>Multi-Leader Replication Topologies</vt:lpstr>
      <vt:lpstr>Leaderless Replication</vt:lpstr>
      <vt:lpstr>Quorums for reading and writing</vt:lpstr>
      <vt:lpstr>Other read write strategies</vt:lpstr>
      <vt:lpstr>Detecting Concurrent Writes</vt:lpstr>
      <vt:lpstr>Partition</vt:lpstr>
      <vt:lpstr>Partitioning and Replication</vt:lpstr>
      <vt:lpstr>Partitioning by Key Range</vt:lpstr>
      <vt:lpstr>Partitioning by Hash of Key</vt:lpstr>
      <vt:lpstr>Partitioning Secondary Indexes by Document</vt:lpstr>
      <vt:lpstr>Partitioning Secondary Indexes by Term</vt:lpstr>
      <vt:lpstr>Rebalancing Partitions</vt:lpstr>
      <vt:lpstr>Request Routing</vt:lpstr>
      <vt:lpstr>Request Routing – Zoo Keeper</vt:lpstr>
      <vt:lpstr>Routing in real examples</vt:lpstr>
      <vt:lpstr>Transaction</vt:lpstr>
      <vt:lpstr>The Meaning of ACID</vt:lpstr>
      <vt:lpstr>Isolation Levels</vt:lpstr>
      <vt:lpstr>PowerPoint Presentation</vt:lpstr>
      <vt:lpstr>PowerPoint Presentation</vt:lpstr>
      <vt:lpstr>PowerPoint Presentation</vt:lpstr>
      <vt:lpstr>Read Commit</vt:lpstr>
      <vt:lpstr>Snapshot Isolation and Repeatable Read</vt:lpstr>
      <vt:lpstr>Snapshot Isolation and Repeatable Read</vt:lpstr>
      <vt:lpstr>Write Conflict</vt:lpstr>
      <vt:lpstr>Preventing Lost Updates</vt:lpstr>
      <vt:lpstr>Write Skew and Phantoms</vt:lpstr>
      <vt:lpstr>Code Resolve Phantoms</vt:lpstr>
      <vt:lpstr>Encapsulating transactions in stored procedures</vt:lpstr>
      <vt:lpstr>Two-Phase Locking (2PL)</vt:lpstr>
      <vt:lpstr>Optimistic concurrency control</vt:lpstr>
      <vt:lpstr>Serializable Snapshot Isolation</vt:lpstr>
      <vt:lpstr>Pessimistic versus optimistic concurrency control</vt:lpstr>
      <vt:lpstr>The Trouble with Distributed Systems</vt:lpstr>
      <vt:lpstr>Anything may go wrong</vt:lpstr>
      <vt:lpstr>Unreliable Networks</vt:lpstr>
      <vt:lpstr>Timeouts and Unbounded Delays</vt:lpstr>
      <vt:lpstr>Unreliable Clocks</vt:lpstr>
      <vt:lpstr>Timestamps for ordering events</vt:lpstr>
      <vt:lpstr>Clock readings have a confidence interval</vt:lpstr>
      <vt:lpstr>Process Pauses</vt:lpstr>
      <vt:lpstr>The leader lock and fencing token</vt:lpstr>
      <vt:lpstr>System Model and Reality</vt:lpstr>
      <vt:lpstr>Consistency and Consensus</vt:lpstr>
      <vt:lpstr>Linearizability Violation</vt:lpstr>
      <vt:lpstr>Linearizability</vt:lpstr>
      <vt:lpstr>Linearizability Versus Serializability</vt:lpstr>
      <vt:lpstr>Linearizability Versus Serializability</vt:lpstr>
      <vt:lpstr>Relying on Linearizability</vt:lpstr>
      <vt:lpstr>Implementing Linearizable Systems</vt:lpstr>
      <vt:lpstr>Read Repair to make it Linearizable</vt:lpstr>
      <vt:lpstr>Ordering and Causality</vt:lpstr>
      <vt:lpstr>Sequence Number Ordering</vt:lpstr>
      <vt:lpstr>Total Order Broadcast</vt:lpstr>
      <vt:lpstr>Implementing linearizable storage using total order broadcast</vt:lpstr>
      <vt:lpstr>Distributed Transactions and Consensus</vt:lpstr>
      <vt:lpstr>Two-Phase Commit (2PC) </vt:lpstr>
      <vt:lpstr>Coordinator failure</vt:lpstr>
      <vt:lpstr>Distributed Transactions in Practice</vt:lpstr>
      <vt:lpstr>Fault-Tolerant Consensus</vt:lpstr>
      <vt:lpstr>PAXOS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Data Intensive Application</dc:title>
  <dc:creator>Huanmin Wu</dc:creator>
  <cp:lastModifiedBy>Huanmin Wu</cp:lastModifiedBy>
  <cp:revision>7</cp:revision>
  <dcterms:created xsi:type="dcterms:W3CDTF">2019-01-12T03:23:45Z</dcterms:created>
  <dcterms:modified xsi:type="dcterms:W3CDTF">2019-03-03T03:26:35Z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huanminw@microsoft.com</vt:lpwstr>
  </property>
  <property fmtid="{D5CDD505-2E9C-101B-9397-08002B2CF9AE}" pid="5" name="MSIP_Label_f42aa342-8706-4288-bd11-ebb85995028c_SetDate">
    <vt:lpwstr>2019-01-12T03:25:19.8071001Z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